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9" r:id="rId9"/>
    <p:sldId id="261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915"/>
    <a:srgbClr val="FFB3B3"/>
    <a:srgbClr val="FFCCCC"/>
    <a:srgbClr val="FFE7E7"/>
    <a:srgbClr val="FDF0E7"/>
    <a:srgbClr val="FFC900"/>
    <a:srgbClr val="173A8D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11772-AD94-49A1-81EB-9C9354C2B2CB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AD71D1-A93D-406F-A3F0-1C808217C6E8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ПУТЕВКИ</a:t>
          </a:r>
        </a:p>
      </dgm:t>
    </dgm:pt>
    <dgm:pt modelId="{7DF6917B-3D3E-4173-A509-C48901B4B6CA}" type="parTrans" cxnId="{F923E8C8-64A7-4519-ADBC-572FD01F4B99}">
      <dgm:prSet/>
      <dgm:spPr/>
      <dgm:t>
        <a:bodyPr/>
        <a:lstStyle/>
        <a:p>
          <a:endParaRPr lang="ru-RU"/>
        </a:p>
      </dgm:t>
    </dgm:pt>
    <dgm:pt modelId="{DDD23E2A-F9CE-4B42-B31E-A651A507F9DB}" type="sibTrans" cxnId="{F923E8C8-64A7-4519-ADBC-572FD01F4B9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6EE86C1-08CF-431F-8A1D-D2833B86A45D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Выбор организации отдыха детей и их оздоровления (Необходимо проверить состоит ли выбранное учреждение в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реестре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лагерей субъекта РФ в котором находится);</a:t>
          </a:r>
          <a:endParaRPr lang="ru-RU" dirty="0"/>
        </a:p>
      </dgm:t>
    </dgm:pt>
    <dgm:pt modelId="{F19406EF-1AD2-4474-98F1-8DA6ED0302E5}" type="parTrans" cxnId="{FDFC9F80-28DA-4722-9D99-4E0D6DC462D8}">
      <dgm:prSet/>
      <dgm:spPr/>
      <dgm:t>
        <a:bodyPr/>
        <a:lstStyle/>
        <a:p>
          <a:endParaRPr lang="ru-RU"/>
        </a:p>
      </dgm:t>
    </dgm:pt>
    <dgm:pt modelId="{2D7E3D73-FD66-460F-A304-5B24809184FB}" type="sibTrans" cxnId="{FDFC9F80-28DA-4722-9D99-4E0D6DC462D8}">
      <dgm:prSet/>
      <dgm:spPr/>
      <dgm:t>
        <a:bodyPr/>
        <a:lstStyle/>
        <a:p>
          <a:endParaRPr lang="ru-RU"/>
        </a:p>
      </dgm:t>
    </dgm:pt>
    <dgm:pt modelId="{B99123A8-335F-498B-9A25-6EC791DF43D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ОТДЫХ В ЛАГЕРЕ</a:t>
          </a:r>
        </a:p>
      </dgm:t>
    </dgm:pt>
    <dgm:pt modelId="{709A1F4E-9CF4-47D9-A789-A4EFC25E4DF9}" type="parTrans" cxnId="{2EF1847D-E069-42B2-8953-9FBA53DF8739}">
      <dgm:prSet/>
      <dgm:spPr/>
      <dgm:t>
        <a:bodyPr/>
        <a:lstStyle/>
        <a:p>
          <a:endParaRPr lang="ru-RU"/>
        </a:p>
      </dgm:t>
    </dgm:pt>
    <dgm:pt modelId="{6EFEE9B9-36D2-4EA6-AC83-A145A04DE283}" type="sibTrans" cxnId="{2EF1847D-E069-42B2-8953-9FBA53DF873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46FFA74-FED6-4E9F-9D16-D560001F1E39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ПОДАЧА ДОКУМЕНТОВ</a:t>
          </a:r>
        </a:p>
      </dgm:t>
    </dgm:pt>
    <dgm:pt modelId="{0275A4D6-020E-4BBE-AAA5-7F42FE0EB795}" type="parTrans" cxnId="{E5280253-1C47-43F1-9851-E18BC6A05F73}">
      <dgm:prSet/>
      <dgm:spPr/>
      <dgm:t>
        <a:bodyPr/>
        <a:lstStyle/>
        <a:p>
          <a:endParaRPr lang="ru-RU"/>
        </a:p>
      </dgm:t>
    </dgm:pt>
    <dgm:pt modelId="{1B5E074F-7586-4331-BCF5-15B2B40BE5CD}" type="sibTrans" cxnId="{E5280253-1C47-43F1-9851-E18BC6A05F73}">
      <dgm:prSet/>
      <dgm:spPr/>
      <dgm:t>
        <a:bodyPr/>
        <a:lstStyle/>
        <a:p>
          <a:endParaRPr lang="ru-RU"/>
        </a:p>
      </dgm:t>
    </dgm:pt>
    <dgm:pt modelId="{404FDEB7-0C1E-444E-923B-8FF049CA12AD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Документы можно подать  в филиалах, удаленных рабочих местах МФЦ</a:t>
          </a:r>
          <a:endParaRPr lang="ru-RU" dirty="0"/>
        </a:p>
      </dgm:t>
    </dgm:pt>
    <dgm:pt modelId="{90732874-1078-4FFF-893E-02C71A01EE20}" type="parTrans" cxnId="{10F108BF-C0BD-49DD-9845-0FF3FD411CE5}">
      <dgm:prSet/>
      <dgm:spPr/>
      <dgm:t>
        <a:bodyPr/>
        <a:lstStyle/>
        <a:p>
          <a:endParaRPr lang="ru-RU"/>
        </a:p>
      </dgm:t>
    </dgm:pt>
    <dgm:pt modelId="{31E7568E-4086-4F0E-9E02-F6116DB48A5D}" type="sibTrans" cxnId="{10F108BF-C0BD-49DD-9845-0FF3FD411CE5}">
      <dgm:prSet/>
      <dgm:spPr/>
      <dgm:t>
        <a:bodyPr/>
        <a:lstStyle/>
        <a:p>
          <a:endParaRPr lang="ru-RU"/>
        </a:p>
      </dgm:t>
    </dgm:pt>
    <dgm:pt modelId="{4E54C819-066D-4D15-933F-9F56EC83524E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Заключение договора об оказании услуг по отдыху и оздоровлению между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 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(законным представителем)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и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организацией отдыха детей и их оздоровления состоящей в реестре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;</a:t>
          </a:r>
        </a:p>
      </dgm:t>
    </dgm:pt>
    <dgm:pt modelId="{BFD5CC3B-3098-43BB-AD70-1692B86F558C}" type="parTrans" cxnId="{6E139B28-9165-40A9-B70C-B282DCA2B0EF}">
      <dgm:prSet/>
      <dgm:spPr/>
      <dgm:t>
        <a:bodyPr/>
        <a:lstStyle/>
        <a:p>
          <a:endParaRPr lang="ru-RU"/>
        </a:p>
      </dgm:t>
    </dgm:pt>
    <dgm:pt modelId="{04492DB5-C27E-4CAC-B55C-E32A63EACB03}" type="sibTrans" cxnId="{6E139B28-9165-40A9-B70C-B282DCA2B0EF}">
      <dgm:prSet/>
      <dgm:spPr/>
      <dgm:t>
        <a:bodyPr/>
        <a:lstStyle/>
        <a:p>
          <a:endParaRPr lang="ru-RU"/>
        </a:p>
      </dgm:t>
    </dgm:pt>
    <dgm:pt modelId="{5E76B0AF-4C34-4E43-A062-FCD38D8F9EBE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3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Оплата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полной стоимости путевки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(законным представителем).</a:t>
          </a:r>
        </a:p>
      </dgm:t>
    </dgm:pt>
    <dgm:pt modelId="{3438A897-DCD3-4487-A3E3-A5A10D3B5D30}" type="parTrans" cxnId="{7B647002-4F16-4D52-9715-F32EE2B44AB2}">
      <dgm:prSet/>
      <dgm:spPr/>
      <dgm:t>
        <a:bodyPr/>
        <a:lstStyle/>
        <a:p>
          <a:endParaRPr lang="ru-RU"/>
        </a:p>
      </dgm:t>
    </dgm:pt>
    <dgm:pt modelId="{7FD377EA-8006-459F-B553-328B48320263}" type="sibTrans" cxnId="{7B647002-4F16-4D52-9715-F32EE2B44AB2}">
      <dgm:prSet/>
      <dgm:spPr/>
      <dgm:t>
        <a:bodyPr/>
        <a:lstStyle/>
        <a:p>
          <a:endParaRPr lang="ru-RU"/>
        </a:p>
      </dgm:t>
    </dgm:pt>
    <dgm:pt modelId="{ECB6CF4C-6ACE-48DF-8F6F-9B6A1AEA380B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0" i="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Перед отъездом из лагеря не забудьте получить:</a:t>
          </a:r>
        </a:p>
      </dgm:t>
    </dgm:pt>
    <dgm:pt modelId="{001FDAB8-E06A-4ADB-879C-4030351F0165}" type="parTrans" cxnId="{E0C02164-1510-47F5-8D85-48984A3C8AA3}">
      <dgm:prSet/>
      <dgm:spPr/>
      <dgm:t>
        <a:bodyPr/>
        <a:lstStyle/>
        <a:p>
          <a:endParaRPr lang="ru-RU"/>
        </a:p>
      </dgm:t>
    </dgm:pt>
    <dgm:pt modelId="{CD52EB5F-467F-4C8B-B0BE-16188720E712}" type="sibTrans" cxnId="{E0C02164-1510-47F5-8D85-48984A3C8AA3}">
      <dgm:prSet/>
      <dgm:spPr/>
      <dgm:t>
        <a:bodyPr/>
        <a:lstStyle/>
        <a:p>
          <a:endParaRPr lang="ru-RU"/>
        </a:p>
      </dgm:t>
    </dgm:pt>
    <dgm:pt modelId="{FBF45F29-AEDD-4F62-93A0-37142A51F0A1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altLang="ko-KR" i="1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</dgm:t>
    </dgm:pt>
    <dgm:pt modelId="{3621DCD8-9401-4F16-9DC4-B5E94F6A839D}" type="parTrans" cxnId="{D798D01C-7847-4026-8B72-3DB99B047308}">
      <dgm:prSet/>
      <dgm:spPr/>
      <dgm:t>
        <a:bodyPr/>
        <a:lstStyle/>
        <a:p>
          <a:endParaRPr lang="ru-RU"/>
        </a:p>
      </dgm:t>
    </dgm:pt>
    <dgm:pt modelId="{EA3077DA-207C-469D-BE32-F24FBB13AE67}" type="sibTrans" cxnId="{D798D01C-7847-4026-8B72-3DB99B047308}">
      <dgm:prSet/>
      <dgm:spPr/>
      <dgm:t>
        <a:bodyPr/>
        <a:lstStyle/>
        <a:p>
          <a:endParaRPr lang="ru-RU"/>
        </a:p>
      </dgm:t>
    </dgm:pt>
    <dgm:pt modelId="{1F1B8F91-C7D2-47E6-9283-6A544AD5B2F4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Обратный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(отрывной)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талон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к путевке в оригинале;</a:t>
          </a:r>
        </a:p>
      </dgm:t>
    </dgm:pt>
    <dgm:pt modelId="{F228FF64-8D4E-4CEB-9594-D593E886BBC6}" type="parTrans" cxnId="{ED32EB3A-16C8-4154-906F-979964B7085C}">
      <dgm:prSet/>
      <dgm:spPr/>
      <dgm:t>
        <a:bodyPr/>
        <a:lstStyle/>
        <a:p>
          <a:endParaRPr lang="ru-RU"/>
        </a:p>
      </dgm:t>
    </dgm:pt>
    <dgm:pt modelId="{63A57208-BE67-4E37-A81A-9C6FE33E9AA8}" type="sibTrans" cxnId="{ED32EB3A-16C8-4154-906F-979964B7085C}">
      <dgm:prSet/>
      <dgm:spPr/>
      <dgm:t>
        <a:bodyPr/>
        <a:lstStyle/>
        <a:p>
          <a:endParaRPr lang="ru-RU"/>
        </a:p>
      </dgm:t>
    </dgm:pt>
    <dgm:pt modelId="{406AD521-421F-4645-A44C-A7BE14BB4D90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Договор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об оказании услуг по организации отдыха и оздоровления в оригинале.</a:t>
          </a:r>
        </a:p>
      </dgm:t>
    </dgm:pt>
    <dgm:pt modelId="{574D015F-042B-4304-910E-546F540C6C4C}" type="parTrans" cxnId="{26ED02F9-9188-4A75-B7AE-750DA8211BE3}">
      <dgm:prSet/>
      <dgm:spPr/>
      <dgm:t>
        <a:bodyPr/>
        <a:lstStyle/>
        <a:p>
          <a:endParaRPr lang="ru-RU"/>
        </a:p>
      </dgm:t>
    </dgm:pt>
    <dgm:pt modelId="{8882A3C5-EE01-4FEB-8D36-E9851831940D}" type="sibTrans" cxnId="{26ED02F9-9188-4A75-B7AE-750DA8211BE3}">
      <dgm:prSet/>
      <dgm:spPr/>
      <dgm:t>
        <a:bodyPr/>
        <a:lstStyle/>
        <a:p>
          <a:endParaRPr lang="ru-RU"/>
        </a:p>
      </dgm:t>
    </dgm:pt>
    <dgm:pt modelId="{EDAC1626-9E77-461F-82D0-483790DAC9C9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Ленинградской области.</a:t>
          </a:r>
          <a:endParaRPr lang="ru-RU" dirty="0"/>
        </a:p>
      </dgm:t>
    </dgm:pt>
    <dgm:pt modelId="{AB69939A-E36E-4CD4-8F39-C4BF014800A7}" type="parTrans" cxnId="{3EDE64B2-B32E-46FA-8052-C3015E7EDF16}">
      <dgm:prSet/>
      <dgm:spPr/>
      <dgm:t>
        <a:bodyPr/>
        <a:lstStyle/>
        <a:p>
          <a:endParaRPr lang="ru-RU"/>
        </a:p>
      </dgm:t>
    </dgm:pt>
    <dgm:pt modelId="{C9F729AB-A397-4F7D-AC55-494747111891}" type="sibTrans" cxnId="{3EDE64B2-B32E-46FA-8052-C3015E7EDF16}">
      <dgm:prSet/>
      <dgm:spPr/>
      <dgm:t>
        <a:bodyPr/>
        <a:lstStyle/>
        <a:p>
          <a:endParaRPr lang="ru-RU"/>
        </a:p>
      </dgm:t>
    </dgm:pt>
    <dgm:pt modelId="{C2546F76-0275-4610-9CBF-D67A299B2AAA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endParaRPr lang="ru-RU" dirty="0"/>
        </a:p>
      </dgm:t>
    </dgm:pt>
    <dgm:pt modelId="{13B4B0F8-7C88-4C71-B544-403DD53FDFA5}" type="parTrans" cxnId="{C3BCB32F-A365-424B-A8D1-955AA05F228A}">
      <dgm:prSet/>
      <dgm:spPr/>
      <dgm:t>
        <a:bodyPr/>
        <a:lstStyle/>
        <a:p>
          <a:endParaRPr lang="ru-RU"/>
        </a:p>
      </dgm:t>
    </dgm:pt>
    <dgm:pt modelId="{943521C3-3E7B-431C-ADC8-B3318343877C}" type="sibTrans" cxnId="{C3BCB32F-A365-424B-A8D1-955AA05F228A}">
      <dgm:prSet/>
      <dgm:spPr/>
      <dgm:t>
        <a:bodyPr/>
        <a:lstStyle/>
        <a:p>
          <a:endParaRPr lang="ru-RU"/>
        </a:p>
      </dgm:t>
    </dgm:pt>
    <dgm:pt modelId="{388347F9-9226-4355-81B7-ADA2E35AECF7}">
      <dgm:prSet phldrT="[Текст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57150" indent="0">
            <a:lnSpc>
              <a:spcPct val="90000"/>
            </a:lnSpc>
            <a:spcAft>
              <a:spcPct val="15000"/>
            </a:spcAft>
            <a:buFontTx/>
            <a:buNone/>
          </a:pPr>
          <a:endParaRPr lang="ru-RU" dirty="0"/>
        </a:p>
      </dgm:t>
    </dgm:pt>
    <dgm:pt modelId="{82B13206-C0DC-4A03-B32D-019EDF1B8E61}" type="parTrans" cxnId="{151D3EC2-1755-46A1-A988-2D3496856D70}">
      <dgm:prSet/>
      <dgm:spPr/>
      <dgm:t>
        <a:bodyPr/>
        <a:lstStyle/>
        <a:p>
          <a:endParaRPr lang="ru-RU"/>
        </a:p>
      </dgm:t>
    </dgm:pt>
    <dgm:pt modelId="{E5602640-DE9D-4C95-AC57-4B4E3C9CE1C4}" type="sibTrans" cxnId="{151D3EC2-1755-46A1-A988-2D3496856D70}">
      <dgm:prSet/>
      <dgm:spPr/>
      <dgm:t>
        <a:bodyPr/>
        <a:lstStyle/>
        <a:p>
          <a:endParaRPr lang="ru-RU"/>
        </a:p>
      </dgm:t>
    </dgm:pt>
    <dgm:pt modelId="{800B4E97-445B-480E-B7B4-ED18B1372165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altLang="ko-KR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</dgm:t>
    </dgm:pt>
    <dgm:pt modelId="{EB470AB9-B24B-4432-8062-33A4D7784B00}" type="parTrans" cxnId="{54A168D8-CD59-4DFE-BE5D-E53CA6899B79}">
      <dgm:prSet/>
      <dgm:spPr/>
      <dgm:t>
        <a:bodyPr/>
        <a:lstStyle/>
        <a:p>
          <a:endParaRPr lang="ru-RU"/>
        </a:p>
      </dgm:t>
    </dgm:pt>
    <dgm:pt modelId="{56DC6BE5-91EA-4D9C-962E-5B97B1A41E20}" type="sibTrans" cxnId="{54A168D8-CD59-4DFE-BE5D-E53CA6899B79}">
      <dgm:prSet/>
      <dgm:spPr/>
      <dgm:t>
        <a:bodyPr/>
        <a:lstStyle/>
        <a:p>
          <a:endParaRPr lang="ru-RU"/>
        </a:p>
      </dgm:t>
    </dgm:pt>
    <dgm:pt modelId="{140D0BBE-03AF-4D7E-B8CC-6BE7ECD9773A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dirty="0"/>
        </a:p>
      </dgm:t>
    </dgm:pt>
    <dgm:pt modelId="{A7FC8CF7-FF57-4EED-8BE9-D500A5C95296}" type="parTrans" cxnId="{03C0DA8E-9EFC-45FB-8A74-1340E57913D3}">
      <dgm:prSet/>
      <dgm:spPr/>
      <dgm:t>
        <a:bodyPr/>
        <a:lstStyle/>
        <a:p>
          <a:endParaRPr lang="ru-RU"/>
        </a:p>
      </dgm:t>
    </dgm:pt>
    <dgm:pt modelId="{1B651827-49FF-474E-A9C1-67DA466C18AD}" type="sibTrans" cxnId="{03C0DA8E-9EFC-45FB-8A74-1340E57913D3}">
      <dgm:prSet/>
      <dgm:spPr/>
      <dgm:t>
        <a:bodyPr/>
        <a:lstStyle/>
        <a:p>
          <a:endParaRPr lang="ru-RU"/>
        </a:p>
      </dgm:t>
    </dgm:pt>
    <dgm:pt modelId="{19B7631D-43EE-40EF-827E-3BA075988E5C}" type="pres">
      <dgm:prSet presAssocID="{6E211772-AD94-49A1-81EB-9C9354C2B2CB}" presName="linearFlow" presStyleCnt="0">
        <dgm:presLayoutVars>
          <dgm:dir/>
          <dgm:animLvl val="lvl"/>
          <dgm:resizeHandles val="exact"/>
        </dgm:presLayoutVars>
      </dgm:prSet>
      <dgm:spPr/>
    </dgm:pt>
    <dgm:pt modelId="{3DE8EC3C-C25C-4A47-8438-16808EDF7A66}" type="pres">
      <dgm:prSet presAssocID="{6AAD71D1-A93D-406F-A3F0-1C808217C6E8}" presName="composite" presStyleCnt="0"/>
      <dgm:spPr/>
    </dgm:pt>
    <dgm:pt modelId="{106E5742-E410-4EE7-9BD4-2ADF5C12A19F}" type="pres">
      <dgm:prSet presAssocID="{6AAD71D1-A93D-406F-A3F0-1C808217C6E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71ED47-A29F-4AB6-9543-170B895EDE60}" type="pres">
      <dgm:prSet presAssocID="{6AAD71D1-A93D-406F-A3F0-1C808217C6E8}" presName="parSh" presStyleLbl="node1" presStyleIdx="0" presStyleCnt="3"/>
      <dgm:spPr/>
    </dgm:pt>
    <dgm:pt modelId="{A4348B07-C194-497E-AF84-AD9F5917F4D7}" type="pres">
      <dgm:prSet presAssocID="{6AAD71D1-A93D-406F-A3F0-1C808217C6E8}" presName="desTx" presStyleLbl="fgAcc1" presStyleIdx="0" presStyleCnt="3" custScaleX="112141">
        <dgm:presLayoutVars>
          <dgm:bulletEnabled val="1"/>
        </dgm:presLayoutVars>
      </dgm:prSet>
      <dgm:spPr/>
    </dgm:pt>
    <dgm:pt modelId="{4CE454D3-DDB7-4FB8-8E40-DC10B6340014}" type="pres">
      <dgm:prSet presAssocID="{DDD23E2A-F9CE-4B42-B31E-A651A507F9DB}" presName="sibTrans" presStyleLbl="sibTrans2D1" presStyleIdx="0" presStyleCnt="2"/>
      <dgm:spPr/>
    </dgm:pt>
    <dgm:pt modelId="{E0994EAC-6507-4632-96ED-90A936550F97}" type="pres">
      <dgm:prSet presAssocID="{DDD23E2A-F9CE-4B42-B31E-A651A507F9DB}" presName="connTx" presStyleLbl="sibTrans2D1" presStyleIdx="0" presStyleCnt="2"/>
      <dgm:spPr/>
    </dgm:pt>
    <dgm:pt modelId="{523F1E79-897B-4FF6-8F6D-EE0CD9200C73}" type="pres">
      <dgm:prSet presAssocID="{B99123A8-335F-498B-9A25-6EC791DF43DA}" presName="composite" presStyleCnt="0"/>
      <dgm:spPr/>
    </dgm:pt>
    <dgm:pt modelId="{89B64A8F-7448-41DA-BD37-7BC15D5BCD45}" type="pres">
      <dgm:prSet presAssocID="{B99123A8-335F-498B-9A25-6EC791DF43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B83497F-83DC-459C-B718-37A95D84658E}" type="pres">
      <dgm:prSet presAssocID="{B99123A8-335F-498B-9A25-6EC791DF43DA}" presName="parSh" presStyleLbl="node1" presStyleIdx="1" presStyleCnt="3" custScaleX="105477"/>
      <dgm:spPr/>
    </dgm:pt>
    <dgm:pt modelId="{5232FA9C-DC1A-4B2F-A931-6E06E63C59CA}" type="pres">
      <dgm:prSet presAssocID="{B99123A8-335F-498B-9A25-6EC791DF43DA}" presName="desTx" presStyleLbl="fgAcc1" presStyleIdx="1" presStyleCnt="3" custScaleX="113190">
        <dgm:presLayoutVars>
          <dgm:bulletEnabled val="1"/>
        </dgm:presLayoutVars>
      </dgm:prSet>
      <dgm:spPr/>
    </dgm:pt>
    <dgm:pt modelId="{B84C1CF6-D4C4-4319-B555-8445FE2F5353}" type="pres">
      <dgm:prSet presAssocID="{6EFEE9B9-36D2-4EA6-AC83-A145A04DE283}" presName="sibTrans" presStyleLbl="sibTrans2D1" presStyleIdx="1" presStyleCnt="2"/>
      <dgm:spPr/>
    </dgm:pt>
    <dgm:pt modelId="{7A73F291-312B-47DB-BB63-E32CA8B32BE9}" type="pres">
      <dgm:prSet presAssocID="{6EFEE9B9-36D2-4EA6-AC83-A145A04DE283}" presName="connTx" presStyleLbl="sibTrans2D1" presStyleIdx="1" presStyleCnt="2"/>
      <dgm:spPr/>
    </dgm:pt>
    <dgm:pt modelId="{7BE50AB2-87B3-4F8D-AAD2-0CFB3B9AC8A1}" type="pres">
      <dgm:prSet presAssocID="{546FFA74-FED6-4E9F-9D16-D560001F1E39}" presName="composite" presStyleCnt="0"/>
      <dgm:spPr/>
    </dgm:pt>
    <dgm:pt modelId="{FF613757-1CA2-4E2F-B5CB-4E39CE2D4538}" type="pres">
      <dgm:prSet presAssocID="{546FFA74-FED6-4E9F-9D16-D560001F1E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6B3449-97CF-4470-8758-1672949E8E1F}" type="pres">
      <dgm:prSet presAssocID="{546FFA74-FED6-4E9F-9D16-D560001F1E39}" presName="parSh" presStyleLbl="node1" presStyleIdx="2" presStyleCnt="3" custScaleX="113244"/>
      <dgm:spPr/>
    </dgm:pt>
    <dgm:pt modelId="{931A2A37-93DD-4E4D-B109-6FCD4D47B3E9}" type="pres">
      <dgm:prSet presAssocID="{546FFA74-FED6-4E9F-9D16-D560001F1E39}" presName="desTx" presStyleLbl="fgAcc1" presStyleIdx="2" presStyleCnt="3" custScaleX="108575">
        <dgm:presLayoutVars>
          <dgm:bulletEnabled val="1"/>
        </dgm:presLayoutVars>
      </dgm:prSet>
      <dgm:spPr/>
    </dgm:pt>
  </dgm:ptLst>
  <dgm:cxnLst>
    <dgm:cxn modelId="{7B647002-4F16-4D52-9715-F32EE2B44AB2}" srcId="{6AAD71D1-A93D-406F-A3F0-1C808217C6E8}" destId="{5E76B0AF-4C34-4E43-A062-FCD38D8F9EBE}" srcOrd="3" destOrd="0" parTransId="{3438A897-DCD3-4487-A3E3-A5A10D3B5D30}" sibTransId="{7FD377EA-8006-459F-B553-328B48320263}"/>
    <dgm:cxn modelId="{EF304617-5271-474E-9862-04B6E1A9D932}" type="presOf" srcId="{DDD23E2A-F9CE-4B42-B31E-A651A507F9DB}" destId="{4CE454D3-DDB7-4FB8-8E40-DC10B6340014}" srcOrd="0" destOrd="0" presId="urn:microsoft.com/office/officeart/2005/8/layout/process3"/>
    <dgm:cxn modelId="{B747A918-34FB-4711-A9EA-C8D43D970DA6}" type="presOf" srcId="{6AAD71D1-A93D-406F-A3F0-1C808217C6E8}" destId="{106E5742-E410-4EE7-9BD4-2ADF5C12A19F}" srcOrd="0" destOrd="0" presId="urn:microsoft.com/office/officeart/2005/8/layout/process3"/>
    <dgm:cxn modelId="{D798D01C-7847-4026-8B72-3DB99B047308}" srcId="{B99123A8-335F-498B-9A25-6EC791DF43DA}" destId="{FBF45F29-AEDD-4F62-93A0-37142A51F0A1}" srcOrd="2" destOrd="0" parTransId="{3621DCD8-9401-4F16-9DC4-B5E94F6A839D}" sibTransId="{EA3077DA-207C-469D-BE32-F24FBB13AE67}"/>
    <dgm:cxn modelId="{6E139B28-9165-40A9-B70C-B282DCA2B0EF}" srcId="{6AAD71D1-A93D-406F-A3F0-1C808217C6E8}" destId="{4E54C819-066D-4D15-933F-9F56EC83524E}" srcOrd="2" destOrd="0" parTransId="{BFD5CC3B-3098-43BB-AD70-1692B86F558C}" sibTransId="{04492DB5-C27E-4CAC-B55C-E32A63EACB03}"/>
    <dgm:cxn modelId="{5BEE5C2F-32AB-4860-9F53-F2DBF38A8ACD}" type="presOf" srcId="{6EFEE9B9-36D2-4EA6-AC83-A145A04DE283}" destId="{7A73F291-312B-47DB-BB63-E32CA8B32BE9}" srcOrd="1" destOrd="0" presId="urn:microsoft.com/office/officeart/2005/8/layout/process3"/>
    <dgm:cxn modelId="{C3BCB32F-A365-424B-A8D1-955AA05F228A}" srcId="{6AAD71D1-A93D-406F-A3F0-1C808217C6E8}" destId="{C2546F76-0275-4610-9CBF-D67A299B2AAA}" srcOrd="0" destOrd="0" parTransId="{13B4B0F8-7C88-4C71-B544-403DD53FDFA5}" sibTransId="{943521C3-3E7B-431C-ADC8-B3318343877C}"/>
    <dgm:cxn modelId="{0F714531-A54E-4126-8677-C501833CD08E}" type="presOf" srcId="{6EFEE9B9-36D2-4EA6-AC83-A145A04DE283}" destId="{B84C1CF6-D4C4-4319-B555-8445FE2F5353}" srcOrd="0" destOrd="0" presId="urn:microsoft.com/office/officeart/2005/8/layout/process3"/>
    <dgm:cxn modelId="{16996438-8A43-466F-84A0-283056C4FEEB}" type="presOf" srcId="{800B4E97-445B-480E-B7B4-ED18B1372165}" destId="{5232FA9C-DC1A-4B2F-A931-6E06E63C59CA}" srcOrd="0" destOrd="4" presId="urn:microsoft.com/office/officeart/2005/8/layout/process3"/>
    <dgm:cxn modelId="{ED32EB3A-16C8-4154-906F-979964B7085C}" srcId="{B99123A8-335F-498B-9A25-6EC791DF43DA}" destId="{1F1B8F91-C7D2-47E6-9283-6A544AD5B2F4}" srcOrd="3" destOrd="0" parTransId="{F228FF64-8D4E-4CEB-9594-D593E886BBC6}" sibTransId="{63A57208-BE67-4E37-A81A-9C6FE33E9AA8}"/>
    <dgm:cxn modelId="{E0C02164-1510-47F5-8D85-48984A3C8AA3}" srcId="{B99123A8-335F-498B-9A25-6EC791DF43DA}" destId="{ECB6CF4C-6ACE-48DF-8F6F-9B6A1AEA380B}" srcOrd="1" destOrd="0" parTransId="{001FDAB8-E06A-4ADB-879C-4030351F0165}" sibTransId="{CD52EB5F-467F-4C8B-B0BE-16188720E712}"/>
    <dgm:cxn modelId="{A162B944-9299-48E2-B54E-00F6895B3A64}" type="presOf" srcId="{140D0BBE-03AF-4D7E-B8CC-6BE7ECD9773A}" destId="{931A2A37-93DD-4E4D-B109-6FCD4D47B3E9}" srcOrd="0" destOrd="0" presId="urn:microsoft.com/office/officeart/2005/8/layout/process3"/>
    <dgm:cxn modelId="{94C1EA64-934C-41F0-A2FD-553D81254DA5}" type="presOf" srcId="{388347F9-9226-4355-81B7-ADA2E35AECF7}" destId="{5232FA9C-DC1A-4B2F-A931-6E06E63C59CA}" srcOrd="0" destOrd="0" presId="urn:microsoft.com/office/officeart/2005/8/layout/process3"/>
    <dgm:cxn modelId="{0BAEE265-ADFA-4CE0-8308-D9262ECD02AB}" type="presOf" srcId="{B99123A8-335F-498B-9A25-6EC791DF43DA}" destId="{4B83497F-83DC-459C-B718-37A95D84658E}" srcOrd="1" destOrd="0" presId="urn:microsoft.com/office/officeart/2005/8/layout/process3"/>
    <dgm:cxn modelId="{C878FD4A-0C0B-4BDA-A68A-5FC1BFF55FA0}" type="presOf" srcId="{6AAD71D1-A93D-406F-A3F0-1C808217C6E8}" destId="{8871ED47-A29F-4AB6-9543-170B895EDE60}" srcOrd="1" destOrd="0" presId="urn:microsoft.com/office/officeart/2005/8/layout/process3"/>
    <dgm:cxn modelId="{CA482772-C58C-4DE3-A9C1-249190B11F03}" type="presOf" srcId="{C2546F76-0275-4610-9CBF-D67A299B2AAA}" destId="{A4348B07-C194-497E-AF84-AD9F5917F4D7}" srcOrd="0" destOrd="0" presId="urn:microsoft.com/office/officeart/2005/8/layout/process3"/>
    <dgm:cxn modelId="{E5280253-1C47-43F1-9851-E18BC6A05F73}" srcId="{6E211772-AD94-49A1-81EB-9C9354C2B2CB}" destId="{546FFA74-FED6-4E9F-9D16-D560001F1E39}" srcOrd="2" destOrd="0" parTransId="{0275A4D6-020E-4BBE-AAA5-7F42FE0EB795}" sibTransId="{1B5E074F-7586-4331-BCF5-15B2B40BE5CD}"/>
    <dgm:cxn modelId="{5FFB2975-86E1-499A-BBF7-269FC6CFABDC}" type="presOf" srcId="{546FFA74-FED6-4E9F-9D16-D560001F1E39}" destId="{716B3449-97CF-4470-8758-1672949E8E1F}" srcOrd="1" destOrd="0" presId="urn:microsoft.com/office/officeart/2005/8/layout/process3"/>
    <dgm:cxn modelId="{3F2B0D59-7FE6-4022-8DBA-45A173ECCC3A}" type="presOf" srcId="{6E211772-AD94-49A1-81EB-9C9354C2B2CB}" destId="{19B7631D-43EE-40EF-827E-3BA075988E5C}" srcOrd="0" destOrd="0" presId="urn:microsoft.com/office/officeart/2005/8/layout/process3"/>
    <dgm:cxn modelId="{EAF76059-558E-4A71-B9B5-19CCBA8D769C}" type="presOf" srcId="{16EE86C1-08CF-431F-8A1D-D2833B86A45D}" destId="{A4348B07-C194-497E-AF84-AD9F5917F4D7}" srcOrd="0" destOrd="1" presId="urn:microsoft.com/office/officeart/2005/8/layout/process3"/>
    <dgm:cxn modelId="{2EF1847D-E069-42B2-8953-9FBA53DF8739}" srcId="{6E211772-AD94-49A1-81EB-9C9354C2B2CB}" destId="{B99123A8-335F-498B-9A25-6EC791DF43DA}" srcOrd="1" destOrd="0" parTransId="{709A1F4E-9CF4-47D9-A789-A4EFC25E4DF9}" sibTransId="{6EFEE9B9-36D2-4EA6-AC83-A145A04DE283}"/>
    <dgm:cxn modelId="{FDFC9F80-28DA-4722-9D99-4E0D6DC462D8}" srcId="{6AAD71D1-A93D-406F-A3F0-1C808217C6E8}" destId="{16EE86C1-08CF-431F-8A1D-D2833B86A45D}" srcOrd="1" destOrd="0" parTransId="{F19406EF-1AD2-4474-98F1-8DA6ED0302E5}" sibTransId="{2D7E3D73-FD66-460F-A304-5B24809184FB}"/>
    <dgm:cxn modelId="{4075FD84-245D-491E-8C9C-6B13E038556C}" type="presOf" srcId="{1F1B8F91-C7D2-47E6-9283-6A544AD5B2F4}" destId="{5232FA9C-DC1A-4B2F-A931-6E06E63C59CA}" srcOrd="0" destOrd="3" presId="urn:microsoft.com/office/officeart/2005/8/layout/process3"/>
    <dgm:cxn modelId="{7CD61589-03CE-44C3-AC40-502334EEADD7}" type="presOf" srcId="{4E54C819-066D-4D15-933F-9F56EC83524E}" destId="{A4348B07-C194-497E-AF84-AD9F5917F4D7}" srcOrd="0" destOrd="2" presId="urn:microsoft.com/office/officeart/2005/8/layout/process3"/>
    <dgm:cxn modelId="{03C0DA8E-9EFC-45FB-8A74-1340E57913D3}" srcId="{546FFA74-FED6-4E9F-9D16-D560001F1E39}" destId="{140D0BBE-03AF-4D7E-B8CC-6BE7ECD9773A}" srcOrd="0" destOrd="0" parTransId="{A7FC8CF7-FF57-4EED-8BE9-D500A5C95296}" sibTransId="{1B651827-49FF-474E-A9C1-67DA466C18AD}"/>
    <dgm:cxn modelId="{6BEFA18F-B97C-4CA9-8DB2-BC955661CDC4}" type="presOf" srcId="{406AD521-421F-4645-A44C-A7BE14BB4D90}" destId="{5232FA9C-DC1A-4B2F-A931-6E06E63C59CA}" srcOrd="0" destOrd="5" presId="urn:microsoft.com/office/officeart/2005/8/layout/process3"/>
    <dgm:cxn modelId="{671FEE92-8451-4077-8F10-10F24DAFFC43}" type="presOf" srcId="{ECB6CF4C-6ACE-48DF-8F6F-9B6A1AEA380B}" destId="{5232FA9C-DC1A-4B2F-A931-6E06E63C59CA}" srcOrd="0" destOrd="1" presId="urn:microsoft.com/office/officeart/2005/8/layout/process3"/>
    <dgm:cxn modelId="{18520B9D-4448-4A1D-BBFB-3F63B94496D1}" type="presOf" srcId="{546FFA74-FED6-4E9F-9D16-D560001F1E39}" destId="{FF613757-1CA2-4E2F-B5CB-4E39CE2D4538}" srcOrd="0" destOrd="0" presId="urn:microsoft.com/office/officeart/2005/8/layout/process3"/>
    <dgm:cxn modelId="{E2987CA7-17BA-4719-B98A-92EDCACA0E37}" type="presOf" srcId="{DDD23E2A-F9CE-4B42-B31E-A651A507F9DB}" destId="{E0994EAC-6507-4632-96ED-90A936550F97}" srcOrd="1" destOrd="0" presId="urn:microsoft.com/office/officeart/2005/8/layout/process3"/>
    <dgm:cxn modelId="{3EDE64B2-B32E-46FA-8052-C3015E7EDF16}" srcId="{546FFA74-FED6-4E9F-9D16-D560001F1E39}" destId="{EDAC1626-9E77-461F-82D0-483790DAC9C9}" srcOrd="2" destOrd="0" parTransId="{AB69939A-E36E-4CD4-8F39-C4BF014800A7}" sibTransId="{C9F729AB-A397-4F7D-AC55-494747111891}"/>
    <dgm:cxn modelId="{2B29C0B2-CF75-4B0A-895A-D104962D16DA}" type="presOf" srcId="{FBF45F29-AEDD-4F62-93A0-37142A51F0A1}" destId="{5232FA9C-DC1A-4B2F-A931-6E06E63C59CA}" srcOrd="0" destOrd="2" presId="urn:microsoft.com/office/officeart/2005/8/layout/process3"/>
    <dgm:cxn modelId="{2B8690BD-9D83-46CE-86FE-846C1F6D7A5D}" type="presOf" srcId="{EDAC1626-9E77-461F-82D0-483790DAC9C9}" destId="{931A2A37-93DD-4E4D-B109-6FCD4D47B3E9}" srcOrd="0" destOrd="2" presId="urn:microsoft.com/office/officeart/2005/8/layout/process3"/>
    <dgm:cxn modelId="{10F108BF-C0BD-49DD-9845-0FF3FD411CE5}" srcId="{546FFA74-FED6-4E9F-9D16-D560001F1E39}" destId="{404FDEB7-0C1E-444E-923B-8FF049CA12AD}" srcOrd="1" destOrd="0" parTransId="{90732874-1078-4FFF-893E-02C71A01EE20}" sibTransId="{31E7568E-4086-4F0E-9E02-F6116DB48A5D}"/>
    <dgm:cxn modelId="{151D3EC2-1755-46A1-A988-2D3496856D70}" srcId="{B99123A8-335F-498B-9A25-6EC791DF43DA}" destId="{388347F9-9226-4355-81B7-ADA2E35AECF7}" srcOrd="0" destOrd="0" parTransId="{82B13206-C0DC-4A03-B32D-019EDF1B8E61}" sibTransId="{E5602640-DE9D-4C95-AC57-4B4E3C9CE1C4}"/>
    <dgm:cxn modelId="{F923E8C8-64A7-4519-ADBC-572FD01F4B99}" srcId="{6E211772-AD94-49A1-81EB-9C9354C2B2CB}" destId="{6AAD71D1-A93D-406F-A3F0-1C808217C6E8}" srcOrd="0" destOrd="0" parTransId="{7DF6917B-3D3E-4173-A509-C48901B4B6CA}" sibTransId="{DDD23E2A-F9CE-4B42-B31E-A651A507F9DB}"/>
    <dgm:cxn modelId="{54A168D8-CD59-4DFE-BE5D-E53CA6899B79}" srcId="{B99123A8-335F-498B-9A25-6EC791DF43DA}" destId="{800B4E97-445B-480E-B7B4-ED18B1372165}" srcOrd="4" destOrd="0" parTransId="{EB470AB9-B24B-4432-8062-33A4D7784B00}" sibTransId="{56DC6BE5-91EA-4D9C-962E-5B97B1A41E20}"/>
    <dgm:cxn modelId="{761F75DB-1014-43A1-A014-62E0C91D33F4}" type="presOf" srcId="{5E76B0AF-4C34-4E43-A062-FCD38D8F9EBE}" destId="{A4348B07-C194-497E-AF84-AD9F5917F4D7}" srcOrd="0" destOrd="3" presId="urn:microsoft.com/office/officeart/2005/8/layout/process3"/>
    <dgm:cxn modelId="{F9318FEA-8049-4B2E-81CF-1107C56BEDAE}" type="presOf" srcId="{404FDEB7-0C1E-444E-923B-8FF049CA12AD}" destId="{931A2A37-93DD-4E4D-B109-6FCD4D47B3E9}" srcOrd="0" destOrd="1" presId="urn:microsoft.com/office/officeart/2005/8/layout/process3"/>
    <dgm:cxn modelId="{26ED02F9-9188-4A75-B7AE-750DA8211BE3}" srcId="{B99123A8-335F-498B-9A25-6EC791DF43DA}" destId="{406AD521-421F-4645-A44C-A7BE14BB4D90}" srcOrd="5" destOrd="0" parTransId="{574D015F-042B-4304-910E-546F540C6C4C}" sibTransId="{8882A3C5-EE01-4FEB-8D36-E9851831940D}"/>
    <dgm:cxn modelId="{A31E20FB-1E46-4EA9-855A-B8D8C75F15D5}" type="presOf" srcId="{B99123A8-335F-498B-9A25-6EC791DF43DA}" destId="{89B64A8F-7448-41DA-BD37-7BC15D5BCD45}" srcOrd="0" destOrd="0" presId="urn:microsoft.com/office/officeart/2005/8/layout/process3"/>
    <dgm:cxn modelId="{9317C738-25FF-4AC1-B6F5-BF917F050623}" type="presParOf" srcId="{19B7631D-43EE-40EF-827E-3BA075988E5C}" destId="{3DE8EC3C-C25C-4A47-8438-16808EDF7A66}" srcOrd="0" destOrd="0" presId="urn:microsoft.com/office/officeart/2005/8/layout/process3"/>
    <dgm:cxn modelId="{7B225524-4878-474D-9F4C-37BA4184FDF9}" type="presParOf" srcId="{3DE8EC3C-C25C-4A47-8438-16808EDF7A66}" destId="{106E5742-E410-4EE7-9BD4-2ADF5C12A19F}" srcOrd="0" destOrd="0" presId="urn:microsoft.com/office/officeart/2005/8/layout/process3"/>
    <dgm:cxn modelId="{4C23B167-0B33-42B5-A714-38518C8B5B76}" type="presParOf" srcId="{3DE8EC3C-C25C-4A47-8438-16808EDF7A66}" destId="{8871ED47-A29F-4AB6-9543-170B895EDE60}" srcOrd="1" destOrd="0" presId="urn:microsoft.com/office/officeart/2005/8/layout/process3"/>
    <dgm:cxn modelId="{FD82F7AB-F41B-471A-AC5C-1E39B5623ABF}" type="presParOf" srcId="{3DE8EC3C-C25C-4A47-8438-16808EDF7A66}" destId="{A4348B07-C194-497E-AF84-AD9F5917F4D7}" srcOrd="2" destOrd="0" presId="urn:microsoft.com/office/officeart/2005/8/layout/process3"/>
    <dgm:cxn modelId="{2A5F106D-80EE-4715-9A12-94A55A733B3B}" type="presParOf" srcId="{19B7631D-43EE-40EF-827E-3BA075988E5C}" destId="{4CE454D3-DDB7-4FB8-8E40-DC10B6340014}" srcOrd="1" destOrd="0" presId="urn:microsoft.com/office/officeart/2005/8/layout/process3"/>
    <dgm:cxn modelId="{9A10F2D5-1948-435C-B471-2CBE5FF43C5F}" type="presParOf" srcId="{4CE454D3-DDB7-4FB8-8E40-DC10B6340014}" destId="{E0994EAC-6507-4632-96ED-90A936550F97}" srcOrd="0" destOrd="0" presId="urn:microsoft.com/office/officeart/2005/8/layout/process3"/>
    <dgm:cxn modelId="{110ADFF5-C6A6-40B2-966F-EF92206E2B17}" type="presParOf" srcId="{19B7631D-43EE-40EF-827E-3BA075988E5C}" destId="{523F1E79-897B-4FF6-8F6D-EE0CD9200C73}" srcOrd="2" destOrd="0" presId="urn:microsoft.com/office/officeart/2005/8/layout/process3"/>
    <dgm:cxn modelId="{357B3C16-047F-4D3D-8180-31C998537CA7}" type="presParOf" srcId="{523F1E79-897B-4FF6-8F6D-EE0CD9200C73}" destId="{89B64A8F-7448-41DA-BD37-7BC15D5BCD45}" srcOrd="0" destOrd="0" presId="urn:microsoft.com/office/officeart/2005/8/layout/process3"/>
    <dgm:cxn modelId="{CA9321E5-118F-4C13-A326-3884628F8AF4}" type="presParOf" srcId="{523F1E79-897B-4FF6-8F6D-EE0CD9200C73}" destId="{4B83497F-83DC-459C-B718-37A95D84658E}" srcOrd="1" destOrd="0" presId="urn:microsoft.com/office/officeart/2005/8/layout/process3"/>
    <dgm:cxn modelId="{2A481795-45FC-4AAE-98A3-95304CE0D00D}" type="presParOf" srcId="{523F1E79-897B-4FF6-8F6D-EE0CD9200C73}" destId="{5232FA9C-DC1A-4B2F-A931-6E06E63C59CA}" srcOrd="2" destOrd="0" presId="urn:microsoft.com/office/officeart/2005/8/layout/process3"/>
    <dgm:cxn modelId="{6E96C8E3-7B7A-4D0E-9646-B5FD63C0C85D}" type="presParOf" srcId="{19B7631D-43EE-40EF-827E-3BA075988E5C}" destId="{B84C1CF6-D4C4-4319-B555-8445FE2F5353}" srcOrd="3" destOrd="0" presId="urn:microsoft.com/office/officeart/2005/8/layout/process3"/>
    <dgm:cxn modelId="{93B1762C-48D1-4F7C-A299-6E0080FC6C58}" type="presParOf" srcId="{B84C1CF6-D4C4-4319-B555-8445FE2F5353}" destId="{7A73F291-312B-47DB-BB63-E32CA8B32BE9}" srcOrd="0" destOrd="0" presId="urn:microsoft.com/office/officeart/2005/8/layout/process3"/>
    <dgm:cxn modelId="{559DBE1E-A37E-4F9D-B568-3B33500CCCAF}" type="presParOf" srcId="{19B7631D-43EE-40EF-827E-3BA075988E5C}" destId="{7BE50AB2-87B3-4F8D-AAD2-0CFB3B9AC8A1}" srcOrd="4" destOrd="0" presId="urn:microsoft.com/office/officeart/2005/8/layout/process3"/>
    <dgm:cxn modelId="{420E1556-B0C6-4788-B0C3-E59B33463B2D}" type="presParOf" srcId="{7BE50AB2-87B3-4F8D-AAD2-0CFB3B9AC8A1}" destId="{FF613757-1CA2-4E2F-B5CB-4E39CE2D4538}" srcOrd="0" destOrd="0" presId="urn:microsoft.com/office/officeart/2005/8/layout/process3"/>
    <dgm:cxn modelId="{537399CC-AB57-4BAB-A17F-0B1E4FD78480}" type="presParOf" srcId="{7BE50AB2-87B3-4F8D-AAD2-0CFB3B9AC8A1}" destId="{716B3449-97CF-4470-8758-1672949E8E1F}" srcOrd="1" destOrd="0" presId="urn:microsoft.com/office/officeart/2005/8/layout/process3"/>
    <dgm:cxn modelId="{B3A3E5B0-BAEE-4CC5-B5E8-19C61582A737}" type="presParOf" srcId="{7BE50AB2-87B3-4F8D-AAD2-0CFB3B9AC8A1}" destId="{931A2A37-93DD-4E4D-B109-6FCD4D47B3E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оздоровительный лагерь, расположенный на территории РФ, должен быть включен 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реестр организаций отдыха и оздоровления детей 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субъекта в котором находится.</a:t>
          </a:r>
        </a:p>
        <a:p>
          <a:pPr>
            <a:spcAft>
              <a:spcPts val="0"/>
            </a:spcAft>
          </a:pPr>
          <a:r>
            <a:rPr lang="ru-RU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Список ссылок на официальные реестры:</a:t>
          </a:r>
        </a:p>
        <a:p>
          <a:pPr>
            <a:spcAft>
              <a:spcPts val="0"/>
            </a:spcAft>
          </a:pPr>
          <a:r>
            <a:rPr lang="en-US" sz="1400" b="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https://xn--d1aacmfe4auif8a1e.xn--p1ai/page/1640255820476-spisok-ssylok-na-oficialnye-reestry</a:t>
          </a:r>
          <a:endParaRPr lang="ru-RU" sz="1400" i="1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оплачивает 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полную  стоимость  путевки.</a:t>
          </a:r>
        </a:p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получите на руки платежный документ, подтверждающий оплату.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Родителю необходимо ОБЯЗАТЕЛЬНО заключить договор на оказание услуг по организации отдыха и оздоровления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детским лагерем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находящимся в Реестре</a:t>
          </a:r>
          <a:r>
            <a:rPr lang="ru-RU" sz="1400" b="1" u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через стороннюю организацию, не состоящую в реестре, родителю необходимо также заключить договор на приобретение путевки. 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124099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118624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12129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о предоставлении компенсации стоимости путевки (подписанное собственноручно родителем (законным представителем), указанным  в обратном (отрывном) талоне  к путевке, договоре и платежном документе).</a:t>
          </a:r>
          <a:endParaRPr lang="ru-RU" sz="1400" i="0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 (в оригинале) на приобретение путевки и договор на оказание услуг по организации отдыха и оздоровления детей или договор (в оригинале)  на оказание услуг по организации отдыха и оздоровления детей, подписанный заявителем.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 талон) к путевке в оригинале, выданный детским оздоровительным лагерем.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76294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документ, подтверждающий оплату путевки заявителем либо услуг по организации отдыха и оздоровления детей (кассовый чек, электронный чек, квитанция к приходному ордеру). </a:t>
          </a:r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Паспорт родителя (законного представителя) гражданина РФ.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 </a:t>
          </a:r>
          <a:r>
            <a: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паспорт гражданина РФ (для детей, достигших 14 лет).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99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изменение фамилии заявителя (свидетельство о браке, свидетельство о расторжении брака или иная справка) (в случае если фамилия родителя, указанная в свидетельстве о рождении ребенка,  либо самого ребенка, впоследствии изменилась).</a:t>
          </a:r>
          <a:endParaRPr lang="ru-RU" sz="1400" i="0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родитель (законный представитель) является индивидуальным предпринимателем, представляется выписка из Единого государственного реестра индивидуальных предпринимателей (ЕГРИП) за текущий год.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с места работы заявителя, указанного  в обратном (отрывном) талоне к путевке, полученная после окончания отдыха ребенка и подтверждающая факт трудоустройства в период отдыха ребенка и на момент обращения за предоставлением компенсации, в оригинале.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609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ребенка на территории Ленинградской области, в том числе на период пребывания ребенка в лагере (справка Ф-9 полученная после окончания отдыха ребенка в оригинале, или Ф-3/Ф-8 копия с предъявлением оригинала, или копия страницы паспорта с местом регистрации (для детей в возрасте от 14 лет).</a:t>
          </a:r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законный представитель является опекуном или приемным родителем, представляется копия акта органа опеки и попечительства о назначении опекуна или попечителя, копия договора о приемной семье (для приемных родителей).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наличие у заявителя банковского счета, с указанием реквизитов этого счета.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</dgm:pt>
    <dgm:pt modelId="{337CCE75-72D2-46C8-AA40-33B678102D28}" type="pres">
      <dgm:prSet presAssocID="{84F24D25-38C7-4DF6-99E2-00D21606E3D9}" presName="parentText" presStyleLbl="node1" presStyleIdx="0" presStyleCnt="3" custScaleX="142857" custScaleY="60949">
        <dgm:presLayoutVars>
          <dgm:chMax val="0"/>
          <dgm:bulletEnabled val="1"/>
        </dgm:presLayoutVars>
      </dgm:prSet>
      <dgm:spPr/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99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ED47-A29F-4AB6-9543-170B895EDE60}">
      <dsp:nvSpPr>
        <dsp:cNvPr id="0" name=""/>
        <dsp:cNvSpPr/>
      </dsp:nvSpPr>
      <dsp:spPr>
        <a:xfrm>
          <a:off x="1243" y="277579"/>
          <a:ext cx="1800671" cy="57383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ПУТЕВКИ</a:t>
          </a:r>
        </a:p>
      </dsp:txBody>
      <dsp:txXfrm>
        <a:off x="1243" y="277579"/>
        <a:ext cx="1800671" cy="382558"/>
      </dsp:txXfrm>
    </dsp:sp>
    <dsp:sp modelId="{A4348B07-C194-497E-AF84-AD9F5917F4D7}">
      <dsp:nvSpPr>
        <dsp:cNvPr id="0" name=""/>
        <dsp:cNvSpPr/>
      </dsp:nvSpPr>
      <dsp:spPr>
        <a:xfrm>
          <a:off x="260745" y="660138"/>
          <a:ext cx="2019290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Выбор организации отдыха детей и их оздоровления (Необходимо проверить состоит ли выбранное учреждение в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реестре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лагерей субъекта РФ в котором находится);</a:t>
          </a: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Заключение договора об оказании услуг по отдыху и оздоровлению между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 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(законным представителем)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и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организацией отдыха детей и их оздоровления состоящей в реестре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;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3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Оплата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полной стоимости путевки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(законным представителем).</a:t>
          </a:r>
        </a:p>
      </dsp:txBody>
      <dsp:txXfrm>
        <a:off x="319888" y="719281"/>
        <a:ext cx="1901004" cy="3121714"/>
      </dsp:txXfrm>
    </dsp:sp>
    <dsp:sp modelId="{4CE454D3-DDB7-4FB8-8E40-DC10B6340014}">
      <dsp:nvSpPr>
        <dsp:cNvPr id="0" name=""/>
        <dsp:cNvSpPr/>
      </dsp:nvSpPr>
      <dsp:spPr>
        <a:xfrm>
          <a:off x="2102217" y="244701"/>
          <a:ext cx="636641" cy="448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102217" y="334364"/>
        <a:ext cx="502147" cy="268989"/>
      </dsp:txXfrm>
    </dsp:sp>
    <dsp:sp modelId="{4B83497F-83DC-459C-B718-37A95D84658E}">
      <dsp:nvSpPr>
        <dsp:cNvPr id="0" name=""/>
        <dsp:cNvSpPr/>
      </dsp:nvSpPr>
      <dsp:spPr>
        <a:xfrm>
          <a:off x="3003125" y="277579"/>
          <a:ext cx="1899294" cy="57383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ОТДЫХ В ЛАГЕРЕ</a:t>
          </a:r>
        </a:p>
      </dsp:txBody>
      <dsp:txXfrm>
        <a:off x="3003125" y="277579"/>
        <a:ext cx="1899294" cy="382558"/>
      </dsp:txXfrm>
    </dsp:sp>
    <dsp:sp modelId="{5232FA9C-DC1A-4B2F-A931-6E06E63C59CA}">
      <dsp:nvSpPr>
        <dsp:cNvPr id="0" name=""/>
        <dsp:cNvSpPr/>
      </dsp:nvSpPr>
      <dsp:spPr>
        <a:xfrm>
          <a:off x="3302494" y="660138"/>
          <a:ext cx="2038179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0" i="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Перед отъездом из лагеря не забудьте получить: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altLang="ko-KR" sz="1000" i="1" kern="1200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Обратный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(отрывной)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талон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к путевке в оригинале;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altLang="ko-KR" sz="1000" kern="1200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2.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sz="1000" b="1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Договор</a:t>
          </a: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об оказании услуг по организации отдыха и оздоровления в оригинале.</a:t>
          </a:r>
        </a:p>
      </dsp:txBody>
      <dsp:txXfrm>
        <a:off x="3362190" y="719834"/>
        <a:ext cx="1918787" cy="3120608"/>
      </dsp:txXfrm>
    </dsp:sp>
    <dsp:sp modelId="{B84C1CF6-D4C4-4319-B555-8445FE2F5353}">
      <dsp:nvSpPr>
        <dsp:cNvPr id="0" name=""/>
        <dsp:cNvSpPr/>
      </dsp:nvSpPr>
      <dsp:spPr>
        <a:xfrm>
          <a:off x="5192755" y="244701"/>
          <a:ext cx="615512" cy="448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192755" y="334364"/>
        <a:ext cx="481018" cy="268989"/>
      </dsp:txXfrm>
    </dsp:sp>
    <dsp:sp modelId="{716B3449-97CF-4470-8758-1672949E8E1F}">
      <dsp:nvSpPr>
        <dsp:cNvPr id="0" name=""/>
        <dsp:cNvSpPr/>
      </dsp:nvSpPr>
      <dsp:spPr>
        <a:xfrm>
          <a:off x="6063763" y="277579"/>
          <a:ext cx="2039152" cy="5738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ПОДАЧА ДОКУМЕНТОВ</a:t>
          </a:r>
        </a:p>
      </dsp:txBody>
      <dsp:txXfrm>
        <a:off x="6063763" y="277579"/>
        <a:ext cx="2039152" cy="382558"/>
      </dsp:txXfrm>
    </dsp:sp>
    <dsp:sp modelId="{931A2A37-93DD-4E4D-B109-6FCD4D47B3E9}">
      <dsp:nvSpPr>
        <dsp:cNvPr id="0" name=""/>
        <dsp:cNvSpPr/>
      </dsp:nvSpPr>
      <dsp:spPr>
        <a:xfrm>
          <a:off x="6474612" y="660138"/>
          <a:ext cx="1955078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Документы можно подать  в филиалах, удаленных рабочих местах МФЦ</a:t>
          </a:r>
          <a:endParaRPr lang="ru-RU" sz="1000" kern="1200" dirty="0"/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altLang="ko-KR" sz="1000" kern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Ленинградской области.</a:t>
          </a:r>
          <a:endParaRPr lang="ru-RU" sz="1000" kern="1200" dirty="0"/>
        </a:p>
      </dsp:txBody>
      <dsp:txXfrm>
        <a:off x="6531874" y="717400"/>
        <a:ext cx="1840554" cy="312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603298"/>
          <a:ext cx="85679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12699"/>
          <a:ext cx="8157957" cy="98911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оздоровительный лагерь, расположенный на территории РФ, должен быть включен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реестр организаций отдыха и оздоровления детей </a:t>
          </a: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субъекта в котором находится.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u="sng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Список ссылок на официальные реестры: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https://xn--d1aacmfe4auif8a1e.xn--p1ai/page/1640255820476-spisok-ssylok-na-oficialnye-reestry</a:t>
          </a:r>
          <a:endParaRPr lang="ru-RU" sz="1400" i="1" kern="1200" dirty="0"/>
        </a:p>
      </dsp:txBody>
      <dsp:txXfrm>
        <a:off x="456183" y="60984"/>
        <a:ext cx="8061387" cy="892548"/>
      </dsp:txXfrm>
    </dsp:sp>
    <dsp:sp modelId="{AA0B7B8C-6A18-48A3-929D-F4AC5BC6776F}">
      <dsp:nvSpPr>
        <dsp:cNvPr id="0" name=""/>
        <dsp:cNvSpPr/>
      </dsp:nvSpPr>
      <dsp:spPr>
        <a:xfrm>
          <a:off x="0" y="1976458"/>
          <a:ext cx="85679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429498"/>
          <a:ext cx="8157957" cy="945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Родителю необходимо ОБЯЗАТЕЛЬНО заключить договор на оказание услуг по организации отдыха и оздоровления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детским лагерем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находящимся в Реестре</a:t>
          </a:r>
          <a:r>
            <a:rPr lang="ru-RU" sz="1400" b="1" u="none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через стороннюю организацию, не состоящую в реестре, родителю необходимо также заключить договор на приобретение путевки. </a:t>
          </a:r>
          <a:endParaRPr lang="ru-RU" sz="1400" kern="1200" dirty="0"/>
        </a:p>
      </dsp:txBody>
      <dsp:txXfrm>
        <a:off x="454053" y="1475653"/>
        <a:ext cx="8065647" cy="853170"/>
      </dsp:txXfrm>
    </dsp:sp>
    <dsp:sp modelId="{41BF6422-D4F7-460D-8C68-34828242F719}">
      <dsp:nvSpPr>
        <dsp:cNvPr id="0" name=""/>
        <dsp:cNvSpPr/>
      </dsp:nvSpPr>
      <dsp:spPr>
        <a:xfrm>
          <a:off x="0" y="3370900"/>
          <a:ext cx="85679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802658"/>
          <a:ext cx="8157957" cy="96676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оплачивает </a:t>
          </a: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полную  стоимость  путевки.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получите на руки платежный документ, подтверждающий оплату.</a:t>
          </a:r>
        </a:p>
      </dsp:txBody>
      <dsp:txXfrm>
        <a:off x="455091" y="2849851"/>
        <a:ext cx="8063571" cy="872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35670"/>
          <a:ext cx="8567956" cy="756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28417"/>
          <a:ext cx="8157957" cy="6714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о предоставлении компенсации стоимости путевки (подписанное собственноручно родителем (законным представителем), указанным  в обратном (отрывном) талоне  к путевке, договоре и платежном документе).</a:t>
          </a:r>
          <a:endParaRPr lang="ru-RU" sz="1400" i="0" kern="1200" dirty="0"/>
        </a:p>
      </dsp:txBody>
      <dsp:txXfrm>
        <a:off x="440676" y="61195"/>
        <a:ext cx="8092401" cy="605897"/>
      </dsp:txXfrm>
    </dsp:sp>
    <dsp:sp modelId="{AA0B7B8C-6A18-48A3-929D-F4AC5BC6776F}">
      <dsp:nvSpPr>
        <dsp:cNvPr id="0" name=""/>
        <dsp:cNvSpPr/>
      </dsp:nvSpPr>
      <dsp:spPr>
        <a:xfrm>
          <a:off x="0" y="980386"/>
          <a:ext cx="8567956" cy="781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034957"/>
          <a:ext cx="8157957" cy="6096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 талон) к путевке в оригинале, выданный детским оздоровительным лагерем.</a:t>
          </a:r>
          <a:endParaRPr lang="ru-RU" sz="1400" kern="1200" dirty="0"/>
        </a:p>
      </dsp:txBody>
      <dsp:txXfrm>
        <a:off x="437658" y="1064717"/>
        <a:ext cx="8098437" cy="550109"/>
      </dsp:txXfrm>
    </dsp:sp>
    <dsp:sp modelId="{41BF6422-D4F7-460D-8C68-34828242F719}">
      <dsp:nvSpPr>
        <dsp:cNvPr id="0" name=""/>
        <dsp:cNvSpPr/>
      </dsp:nvSpPr>
      <dsp:spPr>
        <a:xfrm>
          <a:off x="0" y="1975443"/>
          <a:ext cx="8567956" cy="865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005279"/>
          <a:ext cx="8157957" cy="6343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 (в оригинале) на приобретение путевки и договор на оказание услуг по организации отдыха и оздоровления детей или договор (в оригинале)  на оказание услуг по организации отдыха и оздоровления детей, подписанный заявителем.</a:t>
          </a:r>
        </a:p>
      </dsp:txBody>
      <dsp:txXfrm>
        <a:off x="438865" y="2036246"/>
        <a:ext cx="8096023" cy="572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22675"/>
          <a:ext cx="8567956" cy="78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15100"/>
          <a:ext cx="8157957" cy="7012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документ, подтверждающий оплату путевки заявителем либо услуг по организации отдыха и оздоровления детей (кассовый чек, электронный чек, квитанция к приходному ордеру). </a:t>
          </a:r>
        </a:p>
      </dsp:txBody>
      <dsp:txXfrm>
        <a:off x="442132" y="49334"/>
        <a:ext cx="8089489" cy="632827"/>
      </dsp:txXfrm>
    </dsp:sp>
    <dsp:sp modelId="{AA0B7B8C-6A18-48A3-929D-F4AC5BC6776F}">
      <dsp:nvSpPr>
        <dsp:cNvPr id="0" name=""/>
        <dsp:cNvSpPr/>
      </dsp:nvSpPr>
      <dsp:spPr>
        <a:xfrm>
          <a:off x="0" y="1009379"/>
          <a:ext cx="8567956" cy="816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066375"/>
          <a:ext cx="8157957" cy="6367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 </a:t>
          </a:r>
          <a:r>
            <a:rPr lang="ru-RU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паспорт гражданина РФ (для детей, достигших 14 лет).</a:t>
          </a:r>
          <a:endParaRPr lang="ru-RU" sz="1400" kern="1200" dirty="0"/>
        </a:p>
      </dsp:txBody>
      <dsp:txXfrm>
        <a:off x="438980" y="1097457"/>
        <a:ext cx="8095793" cy="574559"/>
      </dsp:txXfrm>
    </dsp:sp>
    <dsp:sp modelId="{41BF6422-D4F7-460D-8C68-34828242F719}">
      <dsp:nvSpPr>
        <dsp:cNvPr id="0" name=""/>
        <dsp:cNvSpPr/>
      </dsp:nvSpPr>
      <dsp:spPr>
        <a:xfrm>
          <a:off x="0" y="2048661"/>
          <a:ext cx="8567956" cy="805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079823"/>
          <a:ext cx="8157957" cy="66255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Паспорт родителя (законного представителя) гражданина РФ.</a:t>
          </a:r>
        </a:p>
      </dsp:txBody>
      <dsp:txXfrm>
        <a:off x="440241" y="2112166"/>
        <a:ext cx="8093271" cy="597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24931"/>
          <a:ext cx="8567956" cy="78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17356"/>
          <a:ext cx="8157957" cy="7012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изменение фамилии заявителя (свидетельство о браке, свидетельство о расторжении брака или иная справка) (в случае если фамилия родителя, указанная в свидетельстве о рождении ребенка,  либо самого ребенка, впоследствии изменилась).</a:t>
          </a:r>
          <a:endParaRPr lang="ru-RU" sz="1400" i="0" kern="1200" dirty="0"/>
        </a:p>
      </dsp:txBody>
      <dsp:txXfrm>
        <a:off x="442132" y="51590"/>
        <a:ext cx="8089489" cy="632827"/>
      </dsp:txXfrm>
    </dsp:sp>
    <dsp:sp modelId="{AA0B7B8C-6A18-48A3-929D-F4AC5BC6776F}">
      <dsp:nvSpPr>
        <dsp:cNvPr id="0" name=""/>
        <dsp:cNvSpPr/>
      </dsp:nvSpPr>
      <dsp:spPr>
        <a:xfrm>
          <a:off x="0" y="1011635"/>
          <a:ext cx="8567956" cy="816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068631"/>
          <a:ext cx="8157957" cy="6367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с места работы заявителя, указанного  в обратном (отрывном) талоне к путевке, полученная после окончания отдыха ребенка и подтверждающая факт трудоустройства в период отдыха ребенка и на момент обращения за предоставлением компенсации, в оригинале.</a:t>
          </a:r>
          <a:endParaRPr lang="ru-RU" sz="1400" kern="1200" dirty="0"/>
        </a:p>
      </dsp:txBody>
      <dsp:txXfrm>
        <a:off x="438980" y="1099713"/>
        <a:ext cx="8095793" cy="574559"/>
      </dsp:txXfrm>
    </dsp:sp>
    <dsp:sp modelId="{41BF6422-D4F7-460D-8C68-34828242F719}">
      <dsp:nvSpPr>
        <dsp:cNvPr id="0" name=""/>
        <dsp:cNvSpPr/>
      </dsp:nvSpPr>
      <dsp:spPr>
        <a:xfrm>
          <a:off x="0" y="2050917"/>
          <a:ext cx="8567956" cy="800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082079"/>
          <a:ext cx="8157957" cy="66255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родитель (законный представитель) является индивидуальным предпринимателем, представляется выписка из Единого государственного реестра индивидуальных предпринимателей (ЕГРИП) за текущий год.</a:t>
          </a:r>
        </a:p>
      </dsp:txBody>
      <dsp:txXfrm>
        <a:off x="440241" y="2114422"/>
        <a:ext cx="8093271" cy="597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BCF3-30A4-4769-B2BA-FA01858D8317}">
      <dsp:nvSpPr>
        <dsp:cNvPr id="0" name=""/>
        <dsp:cNvSpPr/>
      </dsp:nvSpPr>
      <dsp:spPr>
        <a:xfrm>
          <a:off x="0" y="151850"/>
          <a:ext cx="8567956" cy="756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CE75-72D2-46C8-AA40-33B678102D28}">
      <dsp:nvSpPr>
        <dsp:cNvPr id="0" name=""/>
        <dsp:cNvSpPr/>
      </dsp:nvSpPr>
      <dsp:spPr>
        <a:xfrm>
          <a:off x="407898" y="6404"/>
          <a:ext cx="8157957" cy="8096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ребенка на территории Ленинградской области, в том числе на период пребывания ребенка в лагере (справка Ф-9 полученная после окончания отдыха ребенка в оригинале, или Ф-3/Ф-8 копия с предъявлением оригинала, или копия страницы паспорта с местом регистрации (для детей в возрасте от 14 лет).</a:t>
          </a:r>
        </a:p>
      </dsp:txBody>
      <dsp:txXfrm>
        <a:off x="447422" y="45928"/>
        <a:ext cx="8078909" cy="730598"/>
      </dsp:txXfrm>
    </dsp:sp>
    <dsp:sp modelId="{AA0B7B8C-6A18-48A3-929D-F4AC5BC6776F}">
      <dsp:nvSpPr>
        <dsp:cNvPr id="0" name=""/>
        <dsp:cNvSpPr/>
      </dsp:nvSpPr>
      <dsp:spPr>
        <a:xfrm>
          <a:off x="0" y="1096567"/>
          <a:ext cx="8567956" cy="781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39D5F-6BC8-4BBC-98A2-C903814148DC}">
      <dsp:nvSpPr>
        <dsp:cNvPr id="0" name=""/>
        <dsp:cNvSpPr/>
      </dsp:nvSpPr>
      <dsp:spPr>
        <a:xfrm>
          <a:off x="407898" y="1151137"/>
          <a:ext cx="8157957" cy="6096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наличие у заявителя банковского счета, с указанием реквизитов этого счета.</a:t>
          </a:r>
          <a:endParaRPr lang="ru-RU" sz="1400" kern="1200" dirty="0"/>
        </a:p>
      </dsp:txBody>
      <dsp:txXfrm>
        <a:off x="437658" y="1180897"/>
        <a:ext cx="8098437" cy="550109"/>
      </dsp:txXfrm>
    </dsp:sp>
    <dsp:sp modelId="{41BF6422-D4F7-460D-8C68-34828242F719}">
      <dsp:nvSpPr>
        <dsp:cNvPr id="0" name=""/>
        <dsp:cNvSpPr/>
      </dsp:nvSpPr>
      <dsp:spPr>
        <a:xfrm>
          <a:off x="0" y="2091624"/>
          <a:ext cx="8567956" cy="771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63F0A-F45A-4F47-865E-25D57833AF78}">
      <dsp:nvSpPr>
        <dsp:cNvPr id="0" name=""/>
        <dsp:cNvSpPr/>
      </dsp:nvSpPr>
      <dsp:spPr>
        <a:xfrm>
          <a:off x="407898" y="2121460"/>
          <a:ext cx="8157957" cy="6343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94" tIns="0" rIns="2266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законный представитель является опекуном или приемным родителем, представляется копия акта органа опеки и попечительства о назначении опекуна или попечителя, копия договора о приемной семье (для приемных родителей).</a:t>
          </a:r>
        </a:p>
      </dsp:txBody>
      <dsp:txXfrm>
        <a:off x="438865" y="2152427"/>
        <a:ext cx="8096023" cy="57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fc47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4E9E4-FAD9-EB34-0001-D21388325C35}"/>
              </a:ext>
            </a:extLst>
          </p:cNvPr>
          <p:cNvSpPr txBox="1"/>
          <p:nvPr/>
        </p:nvSpPr>
        <p:spPr>
          <a:xfrm>
            <a:off x="142613" y="2397948"/>
            <a:ext cx="8707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ПОЛУЧЕНИЯ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ТЕРРИТОРИИ ЛЕНИНГРАДСКОЙ ОБЛАСТИ ПОЛНОЙ (ЧАСТИЧНОЙ) КОМПЕНСАЦИИ  СТОИМОСТИ  ПУТЕВОК РАБОТАЮЩИМ  </a:t>
            </a:r>
            <a:r>
              <a:rPr lang="ru-RU" dirty="0">
                <a:ln w="9525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</a:t>
            </a:r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ОРГАНИЗАЦИИ ОТДЫХА  ДЕТЕЙ  И  ИХ  ОЗДОРОВЛЕНИЯ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СЕЗОННОГО ДЕЙСТВИЯ  И  КРУГЛОГОДИЧНОГО  ДЕЙСТВИЯ,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САНАТОРНО-ОЗДОРОВИТЕЛЬНЫЕ  ЛАГЕРЯ КРУГЛОГОДИЧНОГО ДЕЙСТВИЯ  И  САНАТОРИИ  ДЛЯ ДЕТЕЙ 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0A5498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E56915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altLang="ru-RU" sz="2000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0A5498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dirty="0">
              <a:ln w="6350">
                <a:solidFill>
                  <a:schemeClr val="bg2">
                    <a:lumMod val="50000"/>
                    <a:alpha val="31000"/>
                  </a:schemeClr>
                </a:solidFill>
              </a:ln>
              <a:solidFill>
                <a:schemeClr val="accent5">
                  <a:lumMod val="10000"/>
                </a:schemeClr>
              </a:solidFill>
              <a:effectLst>
                <a:glow rad="12700">
                  <a:schemeClr val="accent1">
                    <a:alpha val="10000"/>
                  </a:schemeClr>
                </a:glo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95A6BF0-B409-F475-5C01-AA0B004CC99D}"/>
              </a:ext>
            </a:extLst>
          </p:cNvPr>
          <p:cNvSpPr/>
          <p:nvPr/>
        </p:nvSpPr>
        <p:spPr>
          <a:xfrm>
            <a:off x="947956" y="190330"/>
            <a:ext cx="7248088" cy="23489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7E768-8603-1D5A-3784-F903BA85AFEC}"/>
              </a:ext>
            </a:extLst>
          </p:cNvPr>
          <p:cNvSpPr txBox="1"/>
          <p:nvPr/>
        </p:nvSpPr>
        <p:spPr>
          <a:xfrm>
            <a:off x="2181138" y="4460051"/>
            <a:ext cx="4630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400" b="1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400" b="1" dirty="0">
              <a:solidFill>
                <a:srgbClr val="0A54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758268"/>
            <a:ext cx="9144000" cy="3099731"/>
          </a:xfrm>
          <a:prstGeom prst="rect">
            <a:avLst/>
          </a:prstGeom>
        </p:spPr>
      </p:pic>
      <p:sp>
        <p:nvSpPr>
          <p:cNvPr id="2" name="Rectangle 44">
            <a:extLst>
              <a:ext uri="{FF2B5EF4-FFF2-40B4-BE49-F238E27FC236}">
                <a16:creationId xmlns:a16="http://schemas.microsoft.com/office/drawing/2014/main" id="{2BC42834-2C35-0F5B-2B97-D8DADD04893D}"/>
              </a:ext>
            </a:extLst>
          </p:cNvPr>
          <p:cNvSpPr txBox="1">
            <a:spLocks noChangeArrowheads="1"/>
          </p:cNvSpPr>
          <p:nvPr/>
        </p:nvSpPr>
        <p:spPr>
          <a:xfrm>
            <a:off x="197139" y="740410"/>
            <a:ext cx="8749717" cy="104644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документов  начинается  </a:t>
            </a:r>
            <a:r>
              <a:rPr lang="ru-RU" sz="29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окончания  отдыха   ребенка</a:t>
            </a: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пакет документов  готовится  только </a:t>
            </a:r>
            <a:r>
              <a:rPr lang="ru-RU" sz="29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родителя (законного представителя)</a:t>
            </a:r>
            <a:r>
              <a:rPr lang="ru-RU" sz="2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договоре, обратном (отрывном) талоне к путевке и платежном документе.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5A2C5E4A-C0E6-622B-D6BF-29F776C5DD8D}"/>
              </a:ext>
            </a:extLst>
          </p:cNvPr>
          <p:cNvSpPr txBox="1">
            <a:spLocks noChangeArrowheads="1"/>
          </p:cNvSpPr>
          <p:nvPr/>
        </p:nvSpPr>
        <p:spPr>
          <a:xfrm>
            <a:off x="360725" y="405477"/>
            <a:ext cx="8422547" cy="5196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документов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432BC51-2317-0750-9B8D-399595028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140024"/>
              </p:ext>
            </p:extLst>
          </p:nvPr>
        </p:nvGraphicFramePr>
        <p:xfrm>
          <a:off x="288019" y="1786855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37338E6-CD59-3A3A-9149-791E51BCD62E}"/>
              </a:ext>
            </a:extLst>
          </p:cNvPr>
          <p:cNvSpPr txBox="1"/>
          <p:nvPr/>
        </p:nvSpPr>
        <p:spPr>
          <a:xfrm>
            <a:off x="288019" y="19651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FC9BA9-8134-73EF-4333-37A359876D20}"/>
              </a:ext>
            </a:extLst>
          </p:cNvPr>
          <p:cNvSpPr txBox="1"/>
          <p:nvPr/>
        </p:nvSpPr>
        <p:spPr>
          <a:xfrm>
            <a:off x="288019" y="30115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322534-4459-81D2-3D41-AF58F26F6CCC}"/>
              </a:ext>
            </a:extLst>
          </p:cNvPr>
          <p:cNvSpPr txBox="1"/>
          <p:nvPr/>
        </p:nvSpPr>
        <p:spPr>
          <a:xfrm>
            <a:off x="288019" y="39367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11B778-22CC-E939-893A-CBDB29260089}"/>
              </a:ext>
            </a:extLst>
          </p:cNvPr>
          <p:cNvSpPr txBox="1"/>
          <p:nvPr/>
        </p:nvSpPr>
        <p:spPr>
          <a:xfrm>
            <a:off x="502491" y="4672197"/>
            <a:ext cx="870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путевка приобретается через стороннюю организацию, то необходимо предоставить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договора.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лагерем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по отдыху и оздоровлению и на покупку путевки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турфирмой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A79E6-0C39-938A-5829-7403FDE34089}"/>
              </a:ext>
            </a:extLst>
          </p:cNvPr>
          <p:cNvSpPr txBox="1"/>
          <p:nvPr/>
        </p:nvSpPr>
        <p:spPr>
          <a:xfrm>
            <a:off x="233983" y="4502002"/>
            <a:ext cx="333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52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0227BEA-FC9E-A57F-2A07-1101DCC19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904238"/>
              </p:ext>
            </p:extLst>
          </p:nvPr>
        </p:nvGraphicFramePr>
        <p:xfrm>
          <a:off x="288022" y="721453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E89F3C-7454-DD17-C5D7-5CADF0171B4B}"/>
              </a:ext>
            </a:extLst>
          </p:cNvPr>
          <p:cNvSpPr txBox="1"/>
          <p:nvPr/>
        </p:nvSpPr>
        <p:spPr>
          <a:xfrm>
            <a:off x="288022" y="8997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D2EF3-8F12-E3AD-6845-5BBD1C1E5322}"/>
              </a:ext>
            </a:extLst>
          </p:cNvPr>
          <p:cNvSpPr txBox="1"/>
          <p:nvPr/>
        </p:nvSpPr>
        <p:spPr>
          <a:xfrm>
            <a:off x="288022" y="19461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93520-5A4F-E95C-B49F-6252E0037712}"/>
              </a:ext>
            </a:extLst>
          </p:cNvPr>
          <p:cNvSpPr txBox="1"/>
          <p:nvPr/>
        </p:nvSpPr>
        <p:spPr>
          <a:xfrm>
            <a:off x="288022" y="287130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16D9E5B-7882-1A1E-B708-0C2401AAE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09243"/>
              </p:ext>
            </p:extLst>
          </p:nvPr>
        </p:nvGraphicFramePr>
        <p:xfrm>
          <a:off x="288022" y="3768818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B2AE5E-AE33-17F7-1849-9B2C8851816B}"/>
              </a:ext>
            </a:extLst>
          </p:cNvPr>
          <p:cNvSpPr txBox="1"/>
          <p:nvPr/>
        </p:nvSpPr>
        <p:spPr>
          <a:xfrm>
            <a:off x="288022" y="39471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4D495-FE17-9394-6245-2D5A403D9BDC}"/>
              </a:ext>
            </a:extLst>
          </p:cNvPr>
          <p:cNvSpPr txBox="1"/>
          <p:nvPr/>
        </p:nvSpPr>
        <p:spPr>
          <a:xfrm>
            <a:off x="288022" y="499350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2837F-5D9E-ABAA-B5D5-48911B0B0D82}"/>
              </a:ext>
            </a:extLst>
          </p:cNvPr>
          <p:cNvSpPr txBox="1"/>
          <p:nvPr/>
        </p:nvSpPr>
        <p:spPr>
          <a:xfrm>
            <a:off x="288022" y="591867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30464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784928"/>
            <a:ext cx="9144000" cy="3099731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3268878-39D2-CC3F-A65F-BDD071696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73753"/>
              </p:ext>
            </p:extLst>
          </p:nvPr>
        </p:nvGraphicFramePr>
        <p:xfrm>
          <a:off x="288022" y="352338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39279E-FBAC-4E60-3429-A462CE1573C8}"/>
              </a:ext>
            </a:extLst>
          </p:cNvPr>
          <p:cNvSpPr txBox="1"/>
          <p:nvPr/>
        </p:nvSpPr>
        <p:spPr>
          <a:xfrm>
            <a:off x="288022" y="5306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363BA-303D-EF2A-3F1F-4616F599B158}"/>
              </a:ext>
            </a:extLst>
          </p:cNvPr>
          <p:cNvSpPr txBox="1"/>
          <p:nvPr/>
        </p:nvSpPr>
        <p:spPr>
          <a:xfrm>
            <a:off x="288022" y="1577023"/>
            <a:ext cx="4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11269-CC86-171A-5851-A77B1EDAE88B}"/>
              </a:ext>
            </a:extLst>
          </p:cNvPr>
          <p:cNvSpPr txBox="1"/>
          <p:nvPr/>
        </p:nvSpPr>
        <p:spPr>
          <a:xfrm>
            <a:off x="288022" y="25021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BD2FB7-8849-1E96-E6DD-0F663FB94B11}"/>
              </a:ext>
            </a:extLst>
          </p:cNvPr>
          <p:cNvSpPr/>
          <p:nvPr/>
        </p:nvSpPr>
        <p:spPr>
          <a:xfrm>
            <a:off x="285921" y="3880950"/>
            <a:ext cx="8567956" cy="7899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9E07826-378A-3899-9E36-360BB9A14262}"/>
              </a:ext>
            </a:extLst>
          </p:cNvPr>
          <p:cNvGrpSpPr/>
          <p:nvPr/>
        </p:nvGrpSpPr>
        <p:grpSpPr>
          <a:xfrm>
            <a:off x="693819" y="3777208"/>
            <a:ext cx="8160058" cy="789900"/>
            <a:chOff x="405797" y="15100"/>
            <a:chExt cx="8160058" cy="7012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34DBD61-FC70-381E-3EB8-BF49E16657B5}"/>
                </a:ext>
              </a:extLst>
            </p:cNvPr>
            <p:cNvSpPr/>
            <p:nvPr/>
          </p:nvSpPr>
          <p:spPr>
            <a:xfrm>
              <a:off x="407898" y="15100"/>
              <a:ext cx="8157957" cy="701295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5">
              <a:extLst>
                <a:ext uri="{FF2B5EF4-FFF2-40B4-BE49-F238E27FC236}">
                  <a16:creationId xmlns:a16="http://schemas.microsoft.com/office/drawing/2014/main" id="{115FFE46-BF4B-8ADA-DE9A-17D1563657E7}"/>
                </a:ext>
              </a:extLst>
            </p:cNvPr>
            <p:cNvSpPr txBox="1"/>
            <p:nvPr/>
          </p:nvSpPr>
          <p:spPr>
            <a:xfrm>
              <a:off x="405797" y="79099"/>
              <a:ext cx="8089489" cy="614470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Документ, </a:t>
              </a:r>
              <a:r>
                <a:rPr lang="ru-RU" sz="1400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подтверждающий участие в СВО </a:t>
              </a: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(справка из военкомата о призыве на военную службу по частичной мобилизации в ВС РФ, справка о добровольном вступлении на военную службу в ВС РФ для участия в СВО).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4203EB-CAC3-8C57-F0C2-9BD1755E400F}"/>
              </a:ext>
            </a:extLst>
          </p:cNvPr>
          <p:cNvSpPr/>
          <p:nvPr/>
        </p:nvSpPr>
        <p:spPr>
          <a:xfrm>
            <a:off x="288022" y="4807718"/>
            <a:ext cx="8567956" cy="7818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38013B2-9BE1-DF5E-DF48-4568FF443124}"/>
              </a:ext>
            </a:extLst>
          </p:cNvPr>
          <p:cNvGrpSpPr/>
          <p:nvPr/>
        </p:nvGrpSpPr>
        <p:grpSpPr>
          <a:xfrm>
            <a:off x="695920" y="4862288"/>
            <a:ext cx="8157957" cy="639389"/>
            <a:chOff x="407898" y="1151137"/>
            <a:chExt cx="8157957" cy="6393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057E686-708D-DEC4-D98E-B8CB40527EB4}"/>
                </a:ext>
              </a:extLst>
            </p:cNvPr>
            <p:cNvSpPr/>
            <p:nvPr/>
          </p:nvSpPr>
          <p:spPr>
            <a:xfrm>
              <a:off x="407898" y="1151137"/>
              <a:ext cx="8157957" cy="60962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5">
              <a:extLst>
                <a:ext uri="{FF2B5EF4-FFF2-40B4-BE49-F238E27FC236}">
                  <a16:creationId xmlns:a16="http://schemas.microsoft.com/office/drawing/2014/main" id="{F63F1134-A4A8-3B2C-D7DA-77A72602325E}"/>
                </a:ext>
              </a:extLst>
            </p:cNvPr>
            <p:cNvSpPr txBox="1"/>
            <p:nvPr/>
          </p:nvSpPr>
          <p:spPr>
            <a:xfrm>
              <a:off x="437658" y="1180897"/>
              <a:ext cx="8098437" cy="609629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Документ, </a:t>
              </a:r>
              <a:r>
                <a:rPr lang="ru-RU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подтверждающий проживание участника СВО на территории Ленинградской области </a:t>
              </a: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момент призыва по мобилизации, заключения контракта</a:t>
              </a: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о добровольном вступлении на военную службу в ВС РФ для участия в СВО.</a:t>
              </a:r>
              <a:endParaRPr lang="ru-RU" sz="1400" kern="120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BEB636-B688-02C8-E3DA-C7AFA2C7B750}"/>
              </a:ext>
            </a:extLst>
          </p:cNvPr>
          <p:cNvSpPr/>
          <p:nvPr/>
        </p:nvSpPr>
        <p:spPr>
          <a:xfrm>
            <a:off x="288022" y="5715948"/>
            <a:ext cx="8567956" cy="77100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9FFA49-CBB6-6C4E-730A-FF944B3A8866}"/>
              </a:ext>
            </a:extLst>
          </p:cNvPr>
          <p:cNvGrpSpPr/>
          <p:nvPr/>
        </p:nvGrpSpPr>
        <p:grpSpPr>
          <a:xfrm>
            <a:off x="695920" y="5745784"/>
            <a:ext cx="8157957" cy="634364"/>
            <a:chOff x="407898" y="2121460"/>
            <a:chExt cx="8157957" cy="63436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CDF7FB64-2DB9-888A-84EF-273D263AA96F}"/>
                </a:ext>
              </a:extLst>
            </p:cNvPr>
            <p:cNvSpPr/>
            <p:nvPr/>
          </p:nvSpPr>
          <p:spPr>
            <a:xfrm>
              <a:off x="407898" y="2121460"/>
              <a:ext cx="8157957" cy="634364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: скругленные углы 5">
              <a:extLst>
                <a:ext uri="{FF2B5EF4-FFF2-40B4-BE49-F238E27FC236}">
                  <a16:creationId xmlns:a16="http://schemas.microsoft.com/office/drawing/2014/main" id="{099F811D-6675-5118-7CCA-121A4416A855}"/>
                </a:ext>
              </a:extLst>
            </p:cNvPr>
            <p:cNvSpPr txBox="1"/>
            <p:nvPr/>
          </p:nvSpPr>
          <p:spPr>
            <a:xfrm>
              <a:off x="438865" y="2152427"/>
              <a:ext cx="8096023" cy="572430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Свидетельство о заключении брака (в случае, если дети, являются пасынками и падчерицами военнослужащих участников СВО).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855FD9-3B6B-AF2F-490E-469E49A4B52A}"/>
              </a:ext>
            </a:extLst>
          </p:cNvPr>
          <p:cNvSpPr txBox="1"/>
          <p:nvPr/>
        </p:nvSpPr>
        <p:spPr>
          <a:xfrm>
            <a:off x="288022" y="3201938"/>
            <a:ext cx="856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для детей, граждан, участников СВО необходимо предоставить подтверждение наличия условий.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506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2ACF09-DAB7-AD4F-3D17-45F7EC7F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495038" y="332656"/>
            <a:ext cx="2771509" cy="15787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3E7CC3-F883-04A4-F28D-FBAE6DD3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5142375" y="332656"/>
            <a:ext cx="2771510" cy="157870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2CD7E7-9FFA-A59B-0801-CED4C05FB6CF}"/>
              </a:ext>
            </a:extLst>
          </p:cNvPr>
          <p:cNvSpPr/>
          <p:nvPr/>
        </p:nvSpPr>
        <p:spPr>
          <a:xfrm>
            <a:off x="4500995" y="1659285"/>
            <a:ext cx="24220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191124, Санкт-Петербург, площадь Растрелли, дом 2, строение 1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8(812) 539 44 50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8(812) 539 44 74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office_edu@lenreg.ru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по вопросам отдыха и оздоровления детей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</a:p>
          <a:p>
            <a:pPr algn="ctr"/>
            <a:r>
              <a:rPr lang="en-US" alt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B02C55F-91E0-D741-C539-BE4842CB359A}"/>
              </a:ext>
            </a:extLst>
          </p:cNvPr>
          <p:cNvSpPr/>
          <p:nvPr/>
        </p:nvSpPr>
        <p:spPr>
          <a:xfrm>
            <a:off x="1047852" y="638859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A275E5-EA58-6631-AD38-A44A8BBEDA2F}"/>
              </a:ext>
            </a:extLst>
          </p:cNvPr>
          <p:cNvSpPr/>
          <p:nvPr/>
        </p:nvSpPr>
        <p:spPr>
          <a:xfrm>
            <a:off x="865437" y="1646971"/>
            <a:ext cx="20898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центры (МФЦ) Ленинградской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www.mfc47.ru</a:t>
            </a:r>
            <a:endParaRPr lang="ru-RU" sz="1400" i="1" dirty="0">
              <a:solidFill>
                <a:srgbClr val="E569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телефон для МФЦ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9878FD0-40F3-87FB-F0C6-E92CF7397FCE}"/>
              </a:ext>
            </a:extLst>
          </p:cNvPr>
          <p:cNvSpPr/>
          <p:nvPr/>
        </p:nvSpPr>
        <p:spPr>
          <a:xfrm>
            <a:off x="5712034" y="638819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C39E4D3-E75F-24F5-232C-54F3297CAD22}"/>
              </a:ext>
            </a:extLst>
          </p:cNvPr>
          <p:cNvSpPr/>
          <p:nvPr/>
        </p:nvSpPr>
        <p:spPr>
          <a:xfrm>
            <a:off x="6782119" y="2244020"/>
            <a:ext cx="2089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09.00 до 18.00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09.00 до 17.00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                       12.30 - 13.18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</a:p>
          <a:p>
            <a:pPr algn="ctr"/>
            <a:r>
              <a:rPr lang="ru-RU" sz="1400" b="1" i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в комитете не осуществляется</a:t>
            </a:r>
          </a:p>
        </p:txBody>
      </p:sp>
    </p:spTree>
    <p:extLst>
      <p:ext uri="{BB962C8B-B14F-4D97-AF65-F5344CB8AC3E}">
        <p14:creationId xmlns:p14="http://schemas.microsoft.com/office/powerpoint/2010/main" val="280555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A650BF-D166-2BA4-278D-28477E1256B6}"/>
              </a:ext>
            </a:extLst>
          </p:cNvPr>
          <p:cNvSpPr txBox="1">
            <a:spLocks/>
          </p:cNvSpPr>
          <p:nvPr/>
        </p:nvSpPr>
        <p:spPr>
          <a:xfrm>
            <a:off x="2665363" y="1864038"/>
            <a:ext cx="3813273" cy="5302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5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400" dirty="0">
                <a:solidFill>
                  <a:srgbClr val="C17263"/>
                </a:solidFill>
              </a:rPr>
              <a:t>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D43DD5-1077-D6E3-E3BD-7F5B0BFD7E11}"/>
              </a:ext>
            </a:extLst>
          </p:cNvPr>
          <p:cNvSpPr txBox="1"/>
          <p:nvPr/>
        </p:nvSpPr>
        <p:spPr>
          <a:xfrm>
            <a:off x="503548" y="2261802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прием документов на выплату компенсации стоимости путевок на текущий год осуществляется только </a:t>
            </a:r>
            <a:r>
              <a:rPr lang="ru-RU" altLang="ko-KR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до 15 декабря 2024 года </a:t>
            </a:r>
          </a:p>
          <a:p>
            <a:pPr algn="ctr"/>
            <a:r>
              <a:rPr lang="ru-RU" altLang="ko-KR" sz="20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через филиалы МФЦ Ленинградской области</a:t>
            </a:r>
            <a:endParaRPr lang="en-US" altLang="ko-KR" sz="2000" dirty="0">
              <a:solidFill>
                <a:srgbClr val="C00000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78EFD8-36FF-5893-349B-CBBBA60D15E9}"/>
              </a:ext>
            </a:extLst>
          </p:cNvPr>
          <p:cNvSpPr txBox="1"/>
          <p:nvPr/>
        </p:nvSpPr>
        <p:spPr>
          <a:xfrm>
            <a:off x="4093828" y="3758268"/>
            <a:ext cx="48740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Компенсация предоставляется 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работающим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гражданам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РФ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(а также индивидуальным предпринимателям),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чьи дети зарегистрированы на территории Ленинградской области. </a:t>
            </a:r>
            <a:endParaRPr lang="en-US" altLang="ko-KR" sz="16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ko-KR" sz="16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Все документы должны быть оформлены на работающего родителя (законного представителя).</a:t>
            </a:r>
          </a:p>
          <a:p>
            <a:pPr algn="just" eaLnBrk="1" hangingPunct="1"/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0C3776B-6D4F-7F1F-E6D5-3D0DD8069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675229"/>
            <a:ext cx="3471003" cy="25397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50EB9-DF11-7453-64AA-7AA5186AE309}"/>
              </a:ext>
            </a:extLst>
          </p:cNvPr>
          <p:cNvSpPr txBox="1"/>
          <p:nvPr/>
        </p:nvSpPr>
        <p:spPr>
          <a:xfrm>
            <a:off x="145061" y="92868"/>
            <a:ext cx="88538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компенсации: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частичную компенсацию стоимости путевок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расположенные на территории Российской Федерации,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работающие родители (законные представители) детей, зарегистрированных на территории Ленинградской области (в том числе детей, находящихся под опекой (попечительством), в приемных семьях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6 до 17 лет (включительно)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организациях отдыха детей и их оздоровления сезонного действия и круглогодичного действия, со сроком пребывания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21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от 4 до 17 лет (включительно),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оздоровительных лагерях круглогодичного действия  и детских санаториях со сроком  пребывания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дня, в период с февраля по май и с сентября по декабрь.</a:t>
            </a:r>
          </a:p>
          <a:p>
            <a:pPr algn="ctr"/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 количестве приобретенных путевок. </a:t>
            </a:r>
          </a:p>
        </p:txBody>
      </p:sp>
    </p:spTree>
    <p:extLst>
      <p:ext uri="{BB962C8B-B14F-4D97-AF65-F5344CB8AC3E}">
        <p14:creationId xmlns:p14="http://schemas.microsoft.com/office/powerpoint/2010/main" val="299330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41DB99-534A-F54F-A49F-F36559617472}"/>
              </a:ext>
            </a:extLst>
          </p:cNvPr>
          <p:cNvSpPr txBox="1"/>
          <p:nvPr/>
        </p:nvSpPr>
        <p:spPr>
          <a:xfrm>
            <a:off x="127506" y="1681035"/>
            <a:ext cx="8888987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в организации отдыха детей и их оздоровления сезонного действия и круглогодичного действия составляет</a:t>
            </a:r>
          </a:p>
          <a:p>
            <a:pPr algn="ctr">
              <a:lnSpc>
                <a:spcPct val="90000"/>
              </a:lnSpc>
            </a:pPr>
            <a:r>
              <a:rPr lang="ru-RU" sz="165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руб. за 21 день.</a:t>
            </a:r>
          </a:p>
          <a:p>
            <a:pPr>
              <a:lnSpc>
                <a:spcPct val="50000"/>
              </a:lnSpc>
            </a:pPr>
            <a:endParaRPr lang="ru-RU" sz="16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Частичная оплата стоимости путевки в организации отдыха детей и их оздоровления за счет средств областного бюджета 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работающих граждан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6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 расчетной  стоимости  путевки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16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руб.  х 70% : 21 день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(в сутки)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21(кол-во дней)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руб. (сумма компенсации за 21 день)</a:t>
            </a:r>
          </a:p>
          <a:p>
            <a:pPr>
              <a:lnSpc>
                <a:spcPct val="5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стоимость путевки </a:t>
            </a:r>
            <a:r>
              <a:rPr lang="ru-RU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расчетной стоимости путевки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 компенсации составит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650" b="1" dirty="0">
                <a:solidFill>
                  <a:srgbClr val="1F4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фактической стоимости путевки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15 000,00 руб. (факт. стоимость путевки за 21 день )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70%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10 500,00 руб. (сумма компенсации)</a:t>
            </a:r>
          </a:p>
          <a:p>
            <a:pPr>
              <a:lnSpc>
                <a:spcPct val="50000"/>
              </a:lnSpc>
            </a:pP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5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санаторно-оздоровительных лагерях круглогодичного действия  и детских санаториях</a:t>
            </a:r>
            <a:r>
              <a:rPr lang="ru-RU" sz="16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дня, в период с февраля по май и с сентября по декабрь текущего года,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стоимости 28 080,00 руб.  </a:t>
            </a:r>
          </a:p>
          <a:p>
            <a:pPr algn="just">
              <a:lnSpc>
                <a:spcPct val="90000"/>
              </a:lnSpc>
            </a:pP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28 080,00 руб. х 70%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19 656,00 руб. (сумма компенсации)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635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46835D-DE76-10E8-3796-E27C1094DDD0}"/>
              </a:ext>
            </a:extLst>
          </p:cNvPr>
          <p:cNvSpPr txBox="1"/>
          <p:nvPr/>
        </p:nvSpPr>
        <p:spPr>
          <a:xfrm>
            <a:off x="268448" y="266207"/>
            <a:ext cx="86818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в размере </a:t>
            </a:r>
            <a:r>
              <a:rPr lang="ru-RU" sz="1600" b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стоимости путевки     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(т.е. </a:t>
            </a:r>
            <a:r>
              <a:rPr lang="ru-RU" sz="16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25 700,00 руб. за 21 день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предоставляется:</a:t>
            </a:r>
          </a:p>
          <a:p>
            <a:pPr indent="457200" algn="just">
              <a:lnSpc>
                <a:spcPct val="90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приемным родителям, опекунам, попечителям;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участников СВО следующих категорий: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детям военнослужащих, принимающих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 (далее – СВО)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именных подразделений Ленинградской области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детям граждан Российской Федерации, призванных на военную службу по частичной мобилизации в Вооруженные Силы Российской Федерации (далее – ВС РФ),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призыва проживающих на территории Ленинградской области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детям граждан Российской Федерации, добровольно поступивших на военную службу в ВС РФ для участия в СВО,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заключения контракта проживающих на территории Ленинградской области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детям, являющихся пасынками и падчерицами военнослужащих, принимающих участие в СВО в составе именных подразделений Ленинградской области, граждан Российской Федерации, призванных на военную службу по частичной мобилизации в ВС РФ, на момент призыва проживающих на территории Ленинградской области, граждан Российской Федерации, добровольно поступивших на военную службу в ВС РФ для участия в СВО,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заключения контракта проживающих на территории Ленинградской области;</a:t>
            </a:r>
          </a:p>
        </p:txBody>
      </p:sp>
    </p:spTree>
    <p:extLst>
      <p:ext uri="{BB962C8B-B14F-4D97-AF65-F5344CB8AC3E}">
        <p14:creationId xmlns:p14="http://schemas.microsoft.com/office/powerpoint/2010/main" val="1836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D1E13-D67D-379F-A138-6BED42473454}"/>
              </a:ext>
            </a:extLst>
          </p:cNvPr>
          <p:cNvSpPr txBox="1"/>
          <p:nvPr/>
        </p:nvSpPr>
        <p:spPr>
          <a:xfrm>
            <a:off x="230016" y="2099406"/>
            <a:ext cx="8683964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детям военнослужащих (граждан), указанных в пунктах 1-4, погибших (умерших) в связи с выполнением задач в ходе СВО в составе именных подразделений Ленинградской области, призванных на военную службу по частичной мобилизации в ВС РФ, на момент призыва проживающих на территории Ленинградской области, добровольно поступивших на военную службу в ВС РФ для участия в СВО,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заключения контракта проживавших на территории Ленинградской области.</a:t>
            </a:r>
          </a:p>
          <a:p>
            <a:pPr indent="457200" algn="just">
              <a:lnSpc>
                <a:spcPct val="90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51DC6-BC0C-529B-5E3A-105B92EC593B}"/>
              </a:ext>
            </a:extLst>
          </p:cNvPr>
          <p:cNvSpPr txBox="1"/>
          <p:nvPr/>
        </p:nvSpPr>
        <p:spPr>
          <a:xfrm>
            <a:off x="1122039" y="3742933"/>
            <a:ext cx="689991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25 700,00 руб. : 21 (кол-во дней) = </a:t>
            </a:r>
            <a:r>
              <a:rPr lang="ru-RU" sz="16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1 223,81 руб.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сутки)</a:t>
            </a:r>
          </a:p>
          <a:p>
            <a:pPr algn="ctr">
              <a:lnSpc>
                <a:spcPct val="90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1D8D8-CBCD-BBC7-0812-9DEB60D5B7DF}"/>
              </a:ext>
            </a:extLst>
          </p:cNvPr>
          <p:cNvSpPr txBox="1"/>
          <p:nvPr/>
        </p:nvSpPr>
        <p:spPr>
          <a:xfrm>
            <a:off x="266010" y="4472361"/>
            <a:ext cx="861197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граждан, участников СВО компенсация предоставляется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подтверждении наличия условий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 постановлением Правительства Ленинградской области  от 28 июня 2023 года № 440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на территории Ленинградской области дополнительных мер социальной поддержки в сфере образования, воспитания, отдыха и оздоровления детей и о признании утратившими силу отдельных постановлений Правительства Ленинградской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178449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79E93FF-78B7-48B2-C416-FE1501ABB2E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ru-RU" altLang="ru-RU" sz="2000" b="1" dirty="0">
                <a:solidFill>
                  <a:srgbClr val="E56915"/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E56915"/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7025ED5-07D4-C17C-0772-C99772520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701208"/>
              </p:ext>
            </p:extLst>
          </p:nvPr>
        </p:nvGraphicFramePr>
        <p:xfrm>
          <a:off x="394284" y="1208015"/>
          <a:ext cx="8430934" cy="417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80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D7CB9096-E5CE-62C5-6701-AB8DA83EEE01}"/>
              </a:ext>
            </a:extLst>
          </p:cNvPr>
          <p:cNvSpPr txBox="1">
            <a:spLocks noChangeArrowheads="1"/>
          </p:cNvSpPr>
          <p:nvPr/>
        </p:nvSpPr>
        <p:spPr>
          <a:xfrm>
            <a:off x="355133" y="1904728"/>
            <a:ext cx="8422547" cy="51969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выбор детского оздоровительного учреждения: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74A928A-A7DF-DEE0-E345-C39063514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833643"/>
              </p:ext>
            </p:extLst>
          </p:nvPr>
        </p:nvGraphicFramePr>
        <p:xfrm>
          <a:off x="282429" y="2575420"/>
          <a:ext cx="85679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9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B2D6F-6B8B-027A-FC53-2850118A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4" y="788070"/>
            <a:ext cx="1977622" cy="1960922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9A614-DC86-57E7-CE88-EA59D6B1E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4" y="46861"/>
            <a:ext cx="2548870" cy="2564829"/>
          </a:xfrm>
          <a:prstGeom prst="ellipse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CAA56D-0842-7570-90E8-28FF323FB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4" name="Rectangle 44">
            <a:extLst>
              <a:ext uri="{FF2B5EF4-FFF2-40B4-BE49-F238E27FC236}">
                <a16:creationId xmlns:a16="http://schemas.microsoft.com/office/drawing/2014/main" id="{CD1C90D0-1671-D493-00BE-0187FCA55F6A}"/>
              </a:ext>
            </a:extLst>
          </p:cNvPr>
          <p:cNvSpPr txBox="1">
            <a:spLocks noChangeArrowheads="1"/>
          </p:cNvSpPr>
          <p:nvPr/>
        </p:nvSpPr>
        <p:spPr>
          <a:xfrm>
            <a:off x="2191263" y="2974943"/>
            <a:ext cx="3567607" cy="51969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</a:t>
            </a: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отдых!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7FB61D-7D10-3BE6-A2E9-FBAC6B540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2" y="123367"/>
            <a:ext cx="3015655" cy="2924052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A5E7E2-3F30-229A-3DC5-3E4FF2A9C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4" y="4205352"/>
            <a:ext cx="2415210" cy="2529281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067C93-702C-6B88-A16B-77143475C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0" y="2748992"/>
            <a:ext cx="2168554" cy="2021572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93581A-2951-3642-E5D2-439006304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78" y="2469701"/>
            <a:ext cx="3557506" cy="3538427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F393AE-4E63-839B-9C2B-0CBB1067AA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6" y="4205352"/>
            <a:ext cx="2101610" cy="22197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316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1767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tamara</cp:lastModifiedBy>
  <cp:revision>65</cp:revision>
  <dcterms:created xsi:type="dcterms:W3CDTF">2016-11-18T14:12:19Z</dcterms:created>
  <dcterms:modified xsi:type="dcterms:W3CDTF">2024-01-22T11:31:19Z</dcterms:modified>
</cp:coreProperties>
</file>